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heme/theme2.xml" ContentType="application/vnd.openxmlformats-officedocument.them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409" r:id="rId2"/>
    <p:sldId id="410" r:id="rId3"/>
    <p:sldId id="412" r:id="rId4"/>
    <p:sldId id="416" r:id="rId5"/>
    <p:sldId id="417" r:id="rId6"/>
    <p:sldId id="415" r:id="rId7"/>
    <p:sldId id="413" r:id="rId8"/>
    <p:sldId id="418" r:id="rId9"/>
    <p:sldId id="420" r:id="rId10"/>
    <p:sldId id="419" r:id="rId11"/>
    <p:sldId id="414" r:id="rId12"/>
    <p:sldId id="422" r:id="rId13"/>
    <p:sldId id="423" r:id="rId14"/>
    <p:sldId id="424"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5">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67F"/>
    <a:srgbClr val="FFFFFF"/>
    <a:srgbClr val="E6DBCF"/>
    <a:srgbClr val="579338"/>
    <a:srgbClr val="F6F6F6"/>
    <a:srgbClr val="6B842D"/>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p:cViewPr varScale="1">
        <p:scale>
          <a:sx n="86" d="100"/>
          <a:sy n="86" d="100"/>
        </p:scale>
        <p:origin x="614" y="53"/>
      </p:cViewPr>
      <p:guideLst>
        <p:guide orient="horz" pos="2125"/>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5" Type="http://schemas.openxmlformats.org/officeDocument/2006/relationships/slideMaster" Target="../slideMasters/slideMaster1.xml"/><Relationship Id="rId4" Type="http://schemas.openxmlformats.org/officeDocument/2006/relationships/tags" Target="../tags/tag52.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slideMaster" Target="../slideMasters/slideMaster1.xml"/><Relationship Id="rId5" Type="http://schemas.openxmlformats.org/officeDocument/2006/relationships/tags" Target="../tags/tag57.xml"/><Relationship Id="rId4" Type="http://schemas.openxmlformats.org/officeDocument/2006/relationships/tags" Target="../tags/tag56.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9.xml"/><Relationship Id="rId7"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0.xml"/><Relationship Id="rId3" Type="http://schemas.openxmlformats.org/officeDocument/2006/relationships/tags" Target="../tags/tag25.xml"/><Relationship Id="rId7" Type="http://schemas.openxmlformats.org/officeDocument/2006/relationships/tags" Target="../tags/tag29.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slideMaster" Target="../slideMasters/slideMaster1.xml"/><Relationship Id="rId4" Type="http://schemas.openxmlformats.org/officeDocument/2006/relationships/tags" Target="../tags/tag34.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0.xml"/><Relationship Id="rId7" Type="http://schemas.openxmlformats.org/officeDocument/2006/relationships/slideMaster" Target="../slideMasters/slideMaster1.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slideMaster" Target="../slideMasters/slideMaster1.xml"/><Relationship Id="rId5" Type="http://schemas.openxmlformats.org/officeDocument/2006/relationships/tags" Target="../tags/tag48.xml"/><Relationship Id="rId4" Type="http://schemas.openxmlformats.org/officeDocument/2006/relationships/tags" Target="../tags/tag4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17" name="页脚占位符 16"/>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18" name="灯片编号占位符 17"/>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4" name="页脚占位符 3"/>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4" name="页脚占位符 3"/>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6" name="页脚占位符 5"/>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7" name="灯片编号占位符 6"/>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8" name="页脚占位符 7"/>
          <p:cNvSpPr>
            <a:spLocks noGrp="1"/>
          </p:cNvSpPr>
          <p:nvPr>
            <p:ph type="ftr" sz="quarter" idx="11"/>
            <p:custDataLst>
              <p:tags r:id="rId7"/>
            </p:custDataLst>
          </p:nvPr>
        </p:nvSpPr>
        <p:spPr>
          <a:xfrm>
            <a:off x="4116000" y="6314400"/>
            <a:ext cx="3960000" cy="316800"/>
          </a:xfrm>
        </p:spPr>
        <p:txBody>
          <a:bodyPr/>
          <a:lstStyle/>
          <a:p>
            <a:endParaRPr lang="zh-CN" altLang="en-US"/>
          </a:p>
        </p:txBody>
      </p:sp>
      <p:sp>
        <p:nvSpPr>
          <p:cNvPr id="9" name="灯片编号占位符 8"/>
          <p:cNvSpPr>
            <a:spLocks noGrp="1"/>
          </p:cNvSpPr>
          <p:nvPr>
            <p:ph type="sldNum" sz="quarter" idx="12"/>
            <p:custDataLst>
              <p:tags r:id="rId8"/>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3" name="页脚占位符 2"/>
          <p:cNvSpPr>
            <a:spLocks noGrp="1"/>
          </p:cNvSpPr>
          <p:nvPr>
            <p:ph type="ftr" sz="quarter" idx="11"/>
            <p:custDataLst>
              <p:tags r:id="rId2"/>
            </p:custDataLst>
          </p:nvPr>
        </p:nvSpPr>
        <p:spPr>
          <a:xfrm>
            <a:off x="4116000" y="6314400"/>
            <a:ext cx="3960000" cy="316800"/>
          </a:xfrm>
        </p:spPr>
        <p:txBody>
          <a:bodyPr/>
          <a:lstStyle/>
          <a:p>
            <a:endParaRPr lang="zh-CN" altLang="en-US"/>
          </a:p>
        </p:txBody>
      </p:sp>
      <p:sp>
        <p:nvSpPr>
          <p:cNvPr id="4" name="灯片编号占位符 3"/>
          <p:cNvSpPr>
            <a:spLocks noGrp="1"/>
          </p:cNvSpPr>
          <p:nvPr>
            <p:ph type="sldNum" sz="quarter" idx="12"/>
            <p:custDataLst>
              <p:tags r:id="rId3"/>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a:xfrm>
            <a:off x="612000" y="6314400"/>
            <a:ext cx="2700000" cy="316800"/>
          </a:xfrm>
        </p:spPr>
        <p:txBody>
          <a:bodyPr/>
          <a:lstStyle/>
          <a:p>
            <a:fld id="{9EFD9D74-47D9-4702-A33C-335B63B48DBF}" type="datetimeFigureOut">
              <a:rPr lang="zh-CN" altLang="en-US" smtClean="0"/>
              <a:t>2021/7/22</a:t>
            </a:fld>
            <a:endParaRPr lang="zh-CN" altLang="en-US" dirty="0"/>
          </a:p>
        </p:txBody>
      </p:sp>
      <p:sp>
        <p:nvSpPr>
          <p:cNvPr id="6" name="页脚占位符 5"/>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5"/>
            </p:custDataLst>
          </p:nvPr>
        </p:nvSpPr>
        <p:spPr>
          <a:xfrm>
            <a:off x="8877600" y="6314400"/>
            <a:ext cx="2700000" cy="316800"/>
          </a:xfrm>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a:xfrm>
            <a:off x="608400" y="608400"/>
            <a:ext cx="10969200" cy="705600"/>
          </a:xfrm>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2021/7/22</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pic>
        <p:nvPicPr>
          <p:cNvPr id="15" name="图片 14" descr="0008020224362432_b"/>
          <p:cNvPicPr>
            <a:picLocks noChangeAspect="1"/>
          </p:cNvPicPr>
          <p:nvPr userDrawn="1"/>
        </p:nvPicPr>
        <p:blipFill>
          <a:blip r:embed="rId14"/>
          <a:stretch>
            <a:fillRect/>
          </a:stretch>
        </p:blipFill>
        <p:spPr>
          <a:xfrm>
            <a:off x="0" y="0"/>
            <a:ext cx="12191365" cy="6906895"/>
          </a:xfrm>
          <a:prstGeom prst="rect">
            <a:avLst/>
          </a:prstGeom>
        </p:spPr>
      </p:pic>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58.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67.xml"/><Relationship Id="rId6" Type="http://schemas.openxmlformats.org/officeDocument/2006/relationships/image" Target="../media/image19.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68.xml"/><Relationship Id="rId5"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69.xml"/><Relationship Id="rId6" Type="http://schemas.openxmlformats.org/officeDocument/2006/relationships/image" Target="../media/image20.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70.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7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59.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60.xml"/><Relationship Id="rId5" Type="http://schemas.openxmlformats.org/officeDocument/2006/relationships/image" Target="../media/image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6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6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6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64.xml"/><Relationship Id="rId5" Type="http://schemas.openxmlformats.org/officeDocument/2006/relationships/image" Target="../media/image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65.xml"/><Relationship Id="rId6" Type="http://schemas.openxmlformats.org/officeDocument/2006/relationships/image" Target="../media/image16.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66.xml"/><Relationship Id="rId6" Type="http://schemas.openxmlformats.org/officeDocument/2006/relationships/image" Target="../media/image1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858770" y="4705985"/>
            <a:ext cx="6319520" cy="337185"/>
          </a:xfrm>
          <a:prstGeom prst="rect">
            <a:avLst/>
          </a:prstGeom>
          <a:noFill/>
        </p:spPr>
        <p:txBody>
          <a:bodyPr wrap="square" rtlCol="0">
            <a:spAutoFit/>
          </a:bodyPr>
          <a:lstStyle/>
          <a:p>
            <a:pPr algn="ctr"/>
            <a:r>
              <a:rPr lang="zh-CN" altLang="en-US" sz="1600">
                <a:latin typeface="方正博雅刊宋_GBK" panose="02000000000000000000" charset="-122"/>
                <a:ea typeface="方正博雅刊宋_GBK" panose="02000000000000000000" charset="-122"/>
              </a:rPr>
              <a:t>芜湖市</a:t>
            </a:r>
            <a:r>
              <a:rPr lang="en-US" altLang="zh-CN" sz="1600">
                <a:latin typeface="方正博雅刊宋_GBK" panose="02000000000000000000" charset="-122"/>
                <a:ea typeface="方正博雅刊宋_GBK" panose="02000000000000000000" charset="-122"/>
              </a:rPr>
              <a:t>GDP</a:t>
            </a:r>
            <a:r>
              <a:rPr lang="zh-CN" altLang="en-US" sz="1600">
                <a:latin typeface="方正博雅刊宋_GBK" panose="02000000000000000000" charset="-122"/>
                <a:ea typeface="方正博雅刊宋_GBK" panose="02000000000000000000" charset="-122"/>
              </a:rPr>
              <a:t>预测系统</a:t>
            </a:r>
          </a:p>
        </p:txBody>
      </p:sp>
      <p:sp>
        <p:nvSpPr>
          <p:cNvPr id="11" name="文本框 10"/>
          <p:cNvSpPr txBox="1"/>
          <p:nvPr/>
        </p:nvSpPr>
        <p:spPr>
          <a:xfrm>
            <a:off x="3385185" y="6061710"/>
            <a:ext cx="4792980" cy="306705"/>
          </a:xfrm>
          <a:prstGeom prst="rect">
            <a:avLst/>
          </a:prstGeom>
          <a:noFill/>
        </p:spPr>
        <p:txBody>
          <a:bodyPr wrap="square" rtlCol="0">
            <a:spAutoFit/>
          </a:bodyPr>
          <a:lstStyle/>
          <a:p>
            <a:pPr algn="ctr"/>
            <a:r>
              <a:rPr lang="zh-CN" sz="1400">
                <a:latin typeface="方正博雅刊宋_GBK" panose="02000000000000000000" charset="-122"/>
                <a:ea typeface="方正博雅刊宋_GBK" panose="02000000000000000000" charset="-122"/>
              </a:rPr>
              <a:t>汇报人：智科</a:t>
            </a:r>
            <a:r>
              <a:rPr lang="en-US" altLang="zh-CN" sz="1400">
                <a:latin typeface="方正博雅刊宋_GBK" panose="02000000000000000000" charset="-122"/>
                <a:ea typeface="方正博雅刊宋_GBK" panose="02000000000000000000" charset="-122"/>
              </a:rPr>
              <a:t>1901-</a:t>
            </a:r>
            <a:r>
              <a:rPr lang="zh-CN" sz="1400">
                <a:latin typeface="方正博雅刊宋_GBK" panose="02000000000000000000" charset="-122"/>
                <a:ea typeface="方正博雅刊宋_GBK" panose="02000000000000000000" charset="-122"/>
              </a:rPr>
              <a:t>第九组    汇报时间：</a:t>
            </a:r>
            <a:r>
              <a:rPr lang="en-US" altLang="zh-CN" sz="1400">
                <a:latin typeface="方正博雅刊宋_GBK" panose="02000000000000000000" charset="-122"/>
                <a:ea typeface="方正博雅刊宋_GBK" panose="02000000000000000000" charset="-122"/>
              </a:rPr>
              <a:t>2021</a:t>
            </a:r>
            <a:r>
              <a:rPr lang="zh-CN" altLang="en-US" sz="1400">
                <a:latin typeface="方正博雅刊宋_GBK" panose="02000000000000000000" charset="-122"/>
                <a:ea typeface="方正博雅刊宋_GBK" panose="02000000000000000000" charset="-122"/>
              </a:rPr>
              <a:t>年</a:t>
            </a:r>
            <a:r>
              <a:rPr lang="en-US" altLang="zh-CN" sz="1400">
                <a:latin typeface="方正博雅刊宋_GBK" panose="02000000000000000000" charset="-122"/>
                <a:ea typeface="方正博雅刊宋_GBK" panose="02000000000000000000" charset="-122"/>
              </a:rPr>
              <a:t>7</a:t>
            </a:r>
            <a:r>
              <a:rPr lang="zh-CN" altLang="en-US" sz="1400">
                <a:latin typeface="方正博雅刊宋_GBK" panose="02000000000000000000" charset="-122"/>
                <a:ea typeface="方正博雅刊宋_GBK" panose="02000000000000000000" charset="-122"/>
              </a:rPr>
              <a:t>月</a:t>
            </a:r>
            <a:r>
              <a:rPr lang="en-US" altLang="zh-CN" sz="1400">
                <a:latin typeface="方正博雅刊宋_GBK" panose="02000000000000000000" charset="-122"/>
                <a:ea typeface="方正博雅刊宋_GBK" panose="02000000000000000000" charset="-122"/>
              </a:rPr>
              <a:t>23</a:t>
            </a:r>
            <a:r>
              <a:rPr lang="zh-CN" altLang="en-US" sz="1400">
                <a:latin typeface="方正博雅刊宋_GBK" panose="02000000000000000000" charset="-122"/>
                <a:ea typeface="方正博雅刊宋_GBK" panose="02000000000000000000" charset="-122"/>
              </a:rPr>
              <a:t>日</a:t>
            </a:r>
          </a:p>
        </p:txBody>
      </p:sp>
      <p:grpSp>
        <p:nvGrpSpPr>
          <p:cNvPr id="8" name="组合 7"/>
          <p:cNvGrpSpPr/>
          <p:nvPr/>
        </p:nvGrpSpPr>
        <p:grpSpPr>
          <a:xfrm>
            <a:off x="5079629" y="1645285"/>
            <a:ext cx="2032742" cy="2957488"/>
            <a:chOff x="6821" y="2240"/>
            <a:chExt cx="2004" cy="2915"/>
          </a:xfrm>
        </p:grpSpPr>
        <p:sp>
          <p:nvSpPr>
            <p:cNvPr id="7" name="文本框 6"/>
            <p:cNvSpPr txBox="1"/>
            <p:nvPr/>
          </p:nvSpPr>
          <p:spPr>
            <a:xfrm>
              <a:off x="6821" y="2240"/>
              <a:ext cx="1564" cy="2183"/>
            </a:xfrm>
            <a:prstGeom prst="rect">
              <a:avLst/>
            </a:prstGeom>
            <a:noFill/>
          </p:spPr>
          <p:txBody>
            <a:bodyPr wrap="square" rtlCol="0">
              <a:spAutoFit/>
            </a:bodyPr>
            <a:lstStyle/>
            <a:p>
              <a:pPr algn="dist"/>
              <a:r>
                <a:rPr lang="zh-CN" altLang="en-US" sz="13800">
                  <a:solidFill>
                    <a:srgbClr val="A7967F"/>
                  </a:solidFill>
                  <a:latin typeface="方正宋刻本秀楷简体" panose="02000000000000000000" charset="-122"/>
                  <a:ea typeface="方正宋刻本秀楷简体" panose="02000000000000000000" charset="-122"/>
                </a:rPr>
                <a:t>中</a:t>
              </a:r>
            </a:p>
          </p:txBody>
        </p:sp>
        <p:sp>
          <p:nvSpPr>
            <p:cNvPr id="3" name="文本框 2"/>
            <p:cNvSpPr txBox="1"/>
            <p:nvPr/>
          </p:nvSpPr>
          <p:spPr>
            <a:xfrm>
              <a:off x="7548" y="3162"/>
              <a:ext cx="1277" cy="1091"/>
            </a:xfrm>
            <a:prstGeom prst="rect">
              <a:avLst/>
            </a:prstGeom>
            <a:noFill/>
          </p:spPr>
          <p:txBody>
            <a:bodyPr wrap="square" rtlCol="0">
              <a:spAutoFit/>
            </a:bodyPr>
            <a:lstStyle/>
            <a:p>
              <a:pPr algn="dist"/>
              <a:r>
                <a:rPr lang="zh-CN" altLang="en-US" sz="6600">
                  <a:solidFill>
                    <a:srgbClr val="A7967F"/>
                  </a:solidFill>
                  <a:latin typeface="方正宋刻本秀楷简体" panose="02000000000000000000" charset="-122"/>
                  <a:ea typeface="方正宋刻本秀楷简体" panose="02000000000000000000" charset="-122"/>
                </a:rPr>
                <a:t>国</a:t>
              </a:r>
            </a:p>
          </p:txBody>
        </p:sp>
        <p:sp>
          <p:nvSpPr>
            <p:cNvPr id="4" name="文本框 3"/>
            <p:cNvSpPr txBox="1"/>
            <p:nvPr/>
          </p:nvSpPr>
          <p:spPr>
            <a:xfrm>
              <a:off x="7108" y="3852"/>
              <a:ext cx="1277" cy="1303"/>
            </a:xfrm>
            <a:prstGeom prst="rect">
              <a:avLst/>
            </a:prstGeom>
            <a:noFill/>
          </p:spPr>
          <p:txBody>
            <a:bodyPr wrap="square" rtlCol="0">
              <a:spAutoFit/>
            </a:bodyPr>
            <a:lstStyle/>
            <a:p>
              <a:pPr algn="dist"/>
              <a:r>
                <a:rPr lang="zh-CN" altLang="en-US" sz="8000">
                  <a:solidFill>
                    <a:srgbClr val="A7967F"/>
                  </a:solidFill>
                  <a:latin typeface="方正宋刻本秀楷简体" panose="02000000000000000000" charset="-122"/>
                  <a:ea typeface="方正宋刻本秀楷简体" panose="02000000000000000000" charset="-122"/>
                </a:rPr>
                <a:t>风</a:t>
              </a:r>
            </a:p>
          </p:txBody>
        </p:sp>
      </p:grpSp>
      <p:pic>
        <p:nvPicPr>
          <p:cNvPr id="16" name="图片 15" descr="5b754e2ddb611"/>
          <p:cNvPicPr>
            <a:picLocks noChangeAspect="1"/>
          </p:cNvPicPr>
          <p:nvPr/>
        </p:nvPicPr>
        <p:blipFill>
          <a:blip r:embed="rId3"/>
          <a:stretch>
            <a:fillRect/>
          </a:stretch>
        </p:blipFill>
        <p:spPr>
          <a:xfrm>
            <a:off x="0" y="-17145"/>
            <a:ext cx="3289935" cy="3263900"/>
          </a:xfrm>
          <a:prstGeom prst="rect">
            <a:avLst/>
          </a:prstGeom>
        </p:spPr>
      </p:pic>
      <p:pic>
        <p:nvPicPr>
          <p:cNvPr id="18" name="图片 17" descr="5b754e2ddb3d9"/>
          <p:cNvPicPr>
            <a:picLocks noChangeAspect="1"/>
          </p:cNvPicPr>
          <p:nvPr/>
        </p:nvPicPr>
        <p:blipFill>
          <a:blip r:embed="rId4"/>
          <a:srcRect l="61088" t="23609" b="6030"/>
          <a:stretch>
            <a:fillRect/>
          </a:stretch>
        </p:blipFill>
        <p:spPr>
          <a:xfrm flipH="1">
            <a:off x="6817995" y="-26035"/>
            <a:ext cx="5374005" cy="3303905"/>
          </a:xfrm>
          <a:prstGeom prst="rect">
            <a:avLst/>
          </a:prstGeom>
        </p:spPr>
      </p:pic>
      <p:grpSp>
        <p:nvGrpSpPr>
          <p:cNvPr id="19" name="组合 18"/>
          <p:cNvGrpSpPr/>
          <p:nvPr/>
        </p:nvGrpSpPr>
        <p:grpSpPr>
          <a:xfrm rot="2700000">
            <a:off x="4380865" y="1223010"/>
            <a:ext cx="3237901" cy="3603625"/>
            <a:chOff x="2213" y="2113"/>
            <a:chExt cx="6006" cy="6684"/>
          </a:xfrm>
        </p:grpSpPr>
        <p:sp>
          <p:nvSpPr>
            <p:cNvPr id="20" name="任意多边形 1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descr="5b754e2ddb5aa"/>
          <p:cNvPicPr>
            <a:picLocks noChangeAspect="1"/>
          </p:cNvPicPr>
          <p:nvPr/>
        </p:nvPicPr>
        <p:blipFill>
          <a:blip r:embed="rId5"/>
          <a:stretch>
            <a:fillRect/>
          </a:stretch>
        </p:blipFill>
        <p:spPr>
          <a:xfrm>
            <a:off x="6108700" y="3108960"/>
            <a:ext cx="2828925" cy="1124585"/>
          </a:xfrm>
          <a:prstGeom prst="rect">
            <a:avLst/>
          </a:prstGeom>
        </p:spPr>
      </p:pic>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17525" y="414020"/>
            <a:ext cx="1362292" cy="915850"/>
            <a:chOff x="7249" y="2493"/>
            <a:chExt cx="5358" cy="3601"/>
          </a:xfrm>
        </p:grpSpPr>
        <p:sp>
          <p:nvSpPr>
            <p:cNvPr id="28" name="文本框 27"/>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贰</a:t>
              </a:r>
            </a:p>
          </p:txBody>
        </p:sp>
        <p:grpSp>
          <p:nvGrpSpPr>
            <p:cNvPr id="29" name="组合 28"/>
            <p:cNvGrpSpPr/>
            <p:nvPr/>
          </p:nvGrpSpPr>
          <p:grpSpPr>
            <a:xfrm>
              <a:off x="7249" y="2493"/>
              <a:ext cx="5358" cy="3601"/>
              <a:chOff x="4702" y="3271"/>
              <a:chExt cx="7588" cy="5099"/>
            </a:xfrm>
          </p:grpSpPr>
          <p:grpSp>
            <p:nvGrpSpPr>
              <p:cNvPr id="30" name="组合 29"/>
              <p:cNvGrpSpPr/>
              <p:nvPr/>
            </p:nvGrpSpPr>
            <p:grpSpPr>
              <a:xfrm rot="2700000">
                <a:off x="4990" y="2983"/>
                <a:ext cx="5099" cy="5675"/>
                <a:chOff x="2213" y="2113"/>
                <a:chExt cx="6006" cy="6684"/>
              </a:xfrm>
            </p:grpSpPr>
            <p:sp>
              <p:nvSpPr>
                <p:cNvPr id="31" name="任意多边形 30"/>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2" name="任意多边形 31"/>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3" name="椭圆 32"/>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4" name="椭圆 33"/>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35" name="图片 34" descr="5b754e2ddb5aa"/>
              <p:cNvPicPr>
                <a:picLocks noChangeAspect="1"/>
              </p:cNvPicPr>
              <p:nvPr/>
            </p:nvPicPr>
            <p:blipFill>
              <a:blip r:embed="rId3"/>
              <a:stretch>
                <a:fillRect/>
              </a:stretch>
            </p:blipFill>
            <p:spPr>
              <a:xfrm>
                <a:off x="7835" y="6052"/>
                <a:ext cx="4455" cy="1771"/>
              </a:xfrm>
              <a:prstGeom prst="rect">
                <a:avLst/>
              </a:prstGeom>
            </p:spPr>
          </p:pic>
        </p:grpSp>
      </p:grpSp>
      <p:pic>
        <p:nvPicPr>
          <p:cNvPr id="37" name="图片 36" descr="5b754e2ddb4d2"/>
          <p:cNvPicPr>
            <a:picLocks noChangeAspect="1"/>
          </p:cNvPicPr>
          <p:nvPr/>
        </p:nvPicPr>
        <p:blipFill>
          <a:blip r:embed="rId4"/>
          <a:stretch>
            <a:fillRect/>
          </a:stretch>
        </p:blipFill>
        <p:spPr>
          <a:xfrm>
            <a:off x="8514080" y="5801360"/>
            <a:ext cx="3671570" cy="1082040"/>
          </a:xfrm>
          <a:prstGeom prst="rect">
            <a:avLst/>
          </a:prstGeom>
        </p:spPr>
      </p:pic>
      <p:pic>
        <p:nvPicPr>
          <p:cNvPr id="42" name="图片 41" descr="5b754e2ddb327"/>
          <p:cNvPicPr>
            <a:picLocks noChangeAspect="1"/>
          </p:cNvPicPr>
          <p:nvPr/>
        </p:nvPicPr>
        <p:blipFill>
          <a:blip r:embed="rId5"/>
          <a:stretch>
            <a:fillRect/>
          </a:stretch>
        </p:blipFill>
        <p:spPr>
          <a:xfrm>
            <a:off x="9364345" y="-118745"/>
            <a:ext cx="2827655" cy="1927225"/>
          </a:xfrm>
          <a:prstGeom prst="rect">
            <a:avLst/>
          </a:prstGeom>
        </p:spPr>
      </p:pic>
      <p:pic>
        <p:nvPicPr>
          <p:cNvPr id="6" name="图片 5" descr="$GN08AXN%P98T%H[8KX%([R"/>
          <p:cNvPicPr>
            <a:picLocks noChangeAspect="1"/>
          </p:cNvPicPr>
          <p:nvPr/>
        </p:nvPicPr>
        <p:blipFill>
          <a:blip r:embed="rId6"/>
          <a:stretch>
            <a:fillRect/>
          </a:stretch>
        </p:blipFill>
        <p:spPr>
          <a:xfrm>
            <a:off x="1955165" y="800100"/>
            <a:ext cx="8562975" cy="6057900"/>
          </a:xfrm>
          <a:prstGeom prst="rect">
            <a:avLst/>
          </a:prstGeo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308985" y="4293235"/>
            <a:ext cx="5574030" cy="706755"/>
          </a:xfrm>
          <a:prstGeom prst="rect">
            <a:avLst/>
          </a:prstGeom>
          <a:noFill/>
        </p:spPr>
        <p:txBody>
          <a:bodyPr wrap="square" rtlCol="0">
            <a:spAutoFit/>
          </a:bodyPr>
          <a:lstStyle/>
          <a:p>
            <a:pPr algn="dist"/>
            <a:r>
              <a:rPr lang="zh-CN" altLang="en-US" sz="4000">
                <a:latin typeface="方正博雅刊宋_GBK" panose="02000000000000000000" charset="-122"/>
                <a:ea typeface="方正博雅刊宋_GBK" panose="02000000000000000000" charset="-122"/>
              </a:rPr>
              <a:t>心得体会</a:t>
            </a:r>
          </a:p>
        </p:txBody>
      </p:sp>
      <p:pic>
        <p:nvPicPr>
          <p:cNvPr id="16" name="图片 15" descr="5b754e2ddb611"/>
          <p:cNvPicPr>
            <a:picLocks noChangeAspect="1"/>
          </p:cNvPicPr>
          <p:nvPr/>
        </p:nvPicPr>
        <p:blipFill>
          <a:blip r:embed="rId3"/>
          <a:stretch>
            <a:fillRect/>
          </a:stretch>
        </p:blipFill>
        <p:spPr>
          <a:xfrm>
            <a:off x="0" y="-17145"/>
            <a:ext cx="3130550" cy="3105785"/>
          </a:xfrm>
          <a:prstGeom prst="rect">
            <a:avLst/>
          </a:prstGeom>
        </p:spPr>
      </p:pic>
      <p:grpSp>
        <p:nvGrpSpPr>
          <p:cNvPr id="14" name="组合 13"/>
          <p:cNvGrpSpPr/>
          <p:nvPr/>
        </p:nvGrpSpPr>
        <p:grpSpPr>
          <a:xfrm>
            <a:off x="4603115" y="1583055"/>
            <a:ext cx="3346450" cy="2299335"/>
            <a:chOff x="7613" y="2493"/>
            <a:chExt cx="5270" cy="3621"/>
          </a:xfrm>
        </p:grpSpPr>
        <p:sp>
          <p:nvSpPr>
            <p:cNvPr id="6" name="文本框 5"/>
            <p:cNvSpPr txBox="1"/>
            <p:nvPr/>
          </p:nvSpPr>
          <p:spPr>
            <a:xfrm>
              <a:off x="8430" y="2626"/>
              <a:ext cx="2498" cy="3488"/>
            </a:xfrm>
            <a:prstGeom prst="rect">
              <a:avLst/>
            </a:prstGeom>
            <a:noFill/>
          </p:spPr>
          <p:txBody>
            <a:bodyPr wrap="square" rtlCol="0">
              <a:spAutoFit/>
            </a:bodyPr>
            <a:lstStyle/>
            <a:p>
              <a:pPr algn="dist"/>
              <a:r>
                <a:rPr lang="zh-CN" altLang="en-US" sz="13800">
                  <a:solidFill>
                    <a:srgbClr val="A7967F"/>
                  </a:solidFill>
                  <a:latin typeface="方正宋刻本秀楷简体" panose="02000000000000000000" charset="-122"/>
                  <a:ea typeface="方正宋刻本秀楷简体" panose="02000000000000000000" charset="-122"/>
                </a:rPr>
                <a:t>叁</a:t>
              </a:r>
            </a:p>
          </p:txBody>
        </p:sp>
        <p:grpSp>
          <p:nvGrpSpPr>
            <p:cNvPr id="12" name="组合 11"/>
            <p:cNvGrpSpPr/>
            <p:nvPr/>
          </p:nvGrpSpPr>
          <p:grpSpPr>
            <a:xfrm>
              <a:off x="7613" y="2493"/>
              <a:ext cx="5270" cy="3600"/>
              <a:chOff x="4702" y="3271"/>
              <a:chExt cx="7463" cy="5098"/>
            </a:xfrm>
          </p:grpSpPr>
          <p:grpSp>
            <p:nvGrpSpPr>
              <p:cNvPr id="9" name="组合 8"/>
              <p:cNvGrpSpPr/>
              <p:nvPr/>
            </p:nvGrpSpPr>
            <p:grpSpPr>
              <a:xfrm rot="2700000">
                <a:off x="4990" y="2983"/>
                <a:ext cx="5099" cy="5675"/>
                <a:chOff x="2213" y="2113"/>
                <a:chExt cx="6006" cy="6684"/>
              </a:xfrm>
            </p:grpSpPr>
            <p:sp>
              <p:nvSpPr>
                <p:cNvPr id="20" name="任意多边形 1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descr="5b754e2ddb5aa"/>
              <p:cNvPicPr>
                <a:picLocks noChangeAspect="1"/>
              </p:cNvPicPr>
              <p:nvPr/>
            </p:nvPicPr>
            <p:blipFill>
              <a:blip r:embed="rId4"/>
              <a:stretch>
                <a:fillRect/>
              </a:stretch>
            </p:blipFill>
            <p:spPr>
              <a:xfrm>
                <a:off x="7711" y="5953"/>
                <a:ext cx="4455" cy="1771"/>
              </a:xfrm>
              <a:prstGeom prst="rect">
                <a:avLst/>
              </a:prstGeom>
            </p:spPr>
          </p:pic>
        </p:grpSp>
      </p:grpSp>
      <p:pic>
        <p:nvPicPr>
          <p:cNvPr id="13" name="图片 12" descr="5b754e2ddb4d2"/>
          <p:cNvPicPr>
            <a:picLocks noChangeAspect="1"/>
          </p:cNvPicPr>
          <p:nvPr/>
        </p:nvPicPr>
        <p:blipFill>
          <a:blip r:embed="rId5"/>
          <a:stretch>
            <a:fillRect/>
          </a:stretch>
        </p:blipFill>
        <p:spPr>
          <a:xfrm>
            <a:off x="7230110" y="5422900"/>
            <a:ext cx="4955540" cy="1460500"/>
          </a:xfrm>
          <a:prstGeom prst="rect">
            <a:avLst/>
          </a:prstGeom>
        </p:spPr>
      </p:pic>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517525" y="414020"/>
            <a:ext cx="1362292" cy="915850"/>
            <a:chOff x="7249" y="2493"/>
            <a:chExt cx="5358" cy="3601"/>
          </a:xfrm>
        </p:grpSpPr>
        <p:sp>
          <p:nvSpPr>
            <p:cNvPr id="27" name="文本框 26"/>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叁</a:t>
              </a:r>
            </a:p>
          </p:txBody>
        </p:sp>
        <p:grpSp>
          <p:nvGrpSpPr>
            <p:cNvPr id="28" name="组合 27"/>
            <p:cNvGrpSpPr/>
            <p:nvPr/>
          </p:nvGrpSpPr>
          <p:grpSpPr>
            <a:xfrm>
              <a:off x="7249" y="2493"/>
              <a:ext cx="5358" cy="3601"/>
              <a:chOff x="4702" y="3271"/>
              <a:chExt cx="7588" cy="5099"/>
            </a:xfrm>
          </p:grpSpPr>
          <p:grpSp>
            <p:nvGrpSpPr>
              <p:cNvPr id="29" name="组合 28"/>
              <p:cNvGrpSpPr/>
              <p:nvPr/>
            </p:nvGrpSpPr>
            <p:grpSpPr>
              <a:xfrm rot="2700000">
                <a:off x="4990" y="2983"/>
                <a:ext cx="5099" cy="5675"/>
                <a:chOff x="2213" y="2113"/>
                <a:chExt cx="6006" cy="6684"/>
              </a:xfrm>
            </p:grpSpPr>
            <p:sp>
              <p:nvSpPr>
                <p:cNvPr id="14" name="任意多边形 13"/>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15" name="任意多边形 14"/>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16" name="椭圆 15"/>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20" name="椭圆 19"/>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21" name="图片 20" descr="5b754e2ddb5aa"/>
              <p:cNvPicPr>
                <a:picLocks noChangeAspect="1"/>
              </p:cNvPicPr>
              <p:nvPr/>
            </p:nvPicPr>
            <p:blipFill>
              <a:blip r:embed="rId3"/>
              <a:stretch>
                <a:fillRect/>
              </a:stretch>
            </p:blipFill>
            <p:spPr>
              <a:xfrm>
                <a:off x="7835" y="6052"/>
                <a:ext cx="4455" cy="1771"/>
              </a:xfrm>
              <a:prstGeom prst="rect">
                <a:avLst/>
              </a:prstGeom>
            </p:spPr>
          </p:pic>
        </p:grpSp>
      </p:grpSp>
      <p:pic>
        <p:nvPicPr>
          <p:cNvPr id="24" name="图片 23" descr="5b754e2ddb4d2"/>
          <p:cNvPicPr>
            <a:picLocks noChangeAspect="1"/>
          </p:cNvPicPr>
          <p:nvPr/>
        </p:nvPicPr>
        <p:blipFill>
          <a:blip r:embed="rId4"/>
          <a:stretch>
            <a:fillRect/>
          </a:stretch>
        </p:blipFill>
        <p:spPr>
          <a:xfrm>
            <a:off x="8514080" y="5801360"/>
            <a:ext cx="3671570" cy="1082040"/>
          </a:xfrm>
          <a:prstGeom prst="rect">
            <a:avLst/>
          </a:prstGeom>
        </p:spPr>
      </p:pic>
      <p:pic>
        <p:nvPicPr>
          <p:cNvPr id="25" name="图片 24" descr="5b754e2ddb327"/>
          <p:cNvPicPr>
            <a:picLocks noChangeAspect="1"/>
          </p:cNvPicPr>
          <p:nvPr/>
        </p:nvPicPr>
        <p:blipFill>
          <a:blip r:embed="rId5"/>
          <a:stretch>
            <a:fillRect/>
          </a:stretch>
        </p:blipFill>
        <p:spPr>
          <a:xfrm>
            <a:off x="9364345" y="-118745"/>
            <a:ext cx="2827655" cy="1927225"/>
          </a:xfrm>
          <a:prstGeom prst="rect">
            <a:avLst/>
          </a:prstGeom>
        </p:spPr>
      </p:pic>
      <p:pic>
        <p:nvPicPr>
          <p:cNvPr id="5" name="图片 4" descr="U6NJ3UPNLRNC2MWB$B1D7%D"/>
          <p:cNvPicPr>
            <a:picLocks noChangeAspect="1"/>
          </p:cNvPicPr>
          <p:nvPr/>
        </p:nvPicPr>
        <p:blipFill>
          <a:blip r:embed="rId6"/>
          <a:stretch>
            <a:fillRect/>
          </a:stretch>
        </p:blipFill>
        <p:spPr>
          <a:xfrm>
            <a:off x="431800" y="280670"/>
            <a:ext cx="11539855" cy="6298565"/>
          </a:xfrm>
          <a:prstGeom prst="rect">
            <a:avLst/>
          </a:prstGeom>
        </p:spPr>
      </p:pic>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17525" y="414020"/>
            <a:ext cx="1362292" cy="915850"/>
            <a:chOff x="7249" y="2493"/>
            <a:chExt cx="5358" cy="3601"/>
          </a:xfrm>
        </p:grpSpPr>
        <p:sp>
          <p:nvSpPr>
            <p:cNvPr id="41" name="文本框 40"/>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叁</a:t>
              </a:r>
            </a:p>
          </p:txBody>
        </p:sp>
        <p:grpSp>
          <p:nvGrpSpPr>
            <p:cNvPr id="42" name="组合 41"/>
            <p:cNvGrpSpPr/>
            <p:nvPr/>
          </p:nvGrpSpPr>
          <p:grpSpPr>
            <a:xfrm>
              <a:off x="7249" y="2493"/>
              <a:ext cx="5358" cy="3601"/>
              <a:chOff x="4702" y="3271"/>
              <a:chExt cx="7588" cy="5099"/>
            </a:xfrm>
          </p:grpSpPr>
          <p:grpSp>
            <p:nvGrpSpPr>
              <p:cNvPr id="43" name="组合 42"/>
              <p:cNvGrpSpPr/>
              <p:nvPr/>
            </p:nvGrpSpPr>
            <p:grpSpPr>
              <a:xfrm rot="2700000">
                <a:off x="4990" y="2983"/>
                <a:ext cx="5099" cy="5675"/>
                <a:chOff x="2213" y="2113"/>
                <a:chExt cx="6006" cy="6684"/>
              </a:xfrm>
            </p:grpSpPr>
            <p:sp>
              <p:nvSpPr>
                <p:cNvPr id="48" name="任意多边形 47"/>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49" name="任意多边形 48"/>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0" name="椭圆 49"/>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1" name="椭圆 50"/>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52" name="图片 51" descr="5b754e2ddb5aa"/>
              <p:cNvPicPr>
                <a:picLocks noChangeAspect="1"/>
              </p:cNvPicPr>
              <p:nvPr/>
            </p:nvPicPr>
            <p:blipFill>
              <a:blip r:embed="rId3"/>
              <a:stretch>
                <a:fillRect/>
              </a:stretch>
            </p:blipFill>
            <p:spPr>
              <a:xfrm>
                <a:off x="7835" y="6052"/>
                <a:ext cx="4455" cy="1771"/>
              </a:xfrm>
              <a:prstGeom prst="rect">
                <a:avLst/>
              </a:prstGeom>
            </p:spPr>
          </p:pic>
        </p:grpSp>
      </p:grpSp>
      <p:pic>
        <p:nvPicPr>
          <p:cNvPr id="53" name="图片 52" descr="5b754e2ddb4d2"/>
          <p:cNvPicPr>
            <a:picLocks noChangeAspect="1"/>
          </p:cNvPicPr>
          <p:nvPr/>
        </p:nvPicPr>
        <p:blipFill>
          <a:blip r:embed="rId4"/>
          <a:stretch>
            <a:fillRect/>
          </a:stretch>
        </p:blipFill>
        <p:spPr>
          <a:xfrm>
            <a:off x="8514080" y="5801360"/>
            <a:ext cx="3671570" cy="1082040"/>
          </a:xfrm>
          <a:prstGeom prst="rect">
            <a:avLst/>
          </a:prstGeom>
        </p:spPr>
      </p:pic>
      <p:pic>
        <p:nvPicPr>
          <p:cNvPr id="54" name="图片 53" descr="5b754e2ddb327"/>
          <p:cNvPicPr>
            <a:picLocks noChangeAspect="1"/>
          </p:cNvPicPr>
          <p:nvPr/>
        </p:nvPicPr>
        <p:blipFill>
          <a:blip r:embed="rId5"/>
          <a:stretch>
            <a:fillRect/>
          </a:stretch>
        </p:blipFill>
        <p:spPr>
          <a:xfrm>
            <a:off x="9364345" y="-118745"/>
            <a:ext cx="2827655" cy="1927225"/>
          </a:xfrm>
          <a:prstGeom prst="rect">
            <a:avLst/>
          </a:prstGeom>
        </p:spPr>
      </p:pic>
      <p:sp>
        <p:nvSpPr>
          <p:cNvPr id="6" name="文本框 5"/>
          <p:cNvSpPr txBox="1"/>
          <p:nvPr/>
        </p:nvSpPr>
        <p:spPr>
          <a:xfrm>
            <a:off x="1879600" y="1042035"/>
            <a:ext cx="8699500" cy="5815965"/>
          </a:xfrm>
          <a:prstGeom prst="rect">
            <a:avLst/>
          </a:prstGeom>
          <a:noFill/>
        </p:spPr>
        <p:txBody>
          <a:bodyPr wrap="square" rtlCol="0">
            <a:spAutoFit/>
          </a:bodyPr>
          <a:lstStyle/>
          <a:p>
            <a:pPr algn="l"/>
            <a:r>
              <a:rPr lang="zh-CN" altLang="en-US" sz="1200"/>
              <a:t>在这次小学期中，收获颇多，虽然小组只有2个人，但依然不影响我们决定制作好一个项目的决心。</a:t>
            </a:r>
          </a:p>
          <a:p>
            <a:pPr algn="l"/>
            <a:endParaRPr lang="zh-CN" altLang="en-US" sz="1200"/>
          </a:p>
          <a:p>
            <a:pPr algn="l"/>
            <a:r>
              <a:rPr lang="zh-CN" altLang="en-US" sz="1200"/>
              <a:t>虽然这次小学期只有短短的2星期多，但我们在其中获益良多，体会到了什么叫快乐与痛苦兼并。</a:t>
            </a:r>
          </a:p>
          <a:p>
            <a:pPr algn="l"/>
            <a:endParaRPr lang="zh-CN" altLang="en-US" sz="1200"/>
          </a:p>
          <a:p>
            <a:pPr algn="l"/>
            <a:r>
              <a:rPr lang="zh-CN" altLang="en-US" sz="1200"/>
              <a:t>一方面，因为天天熬夜，代码报错，框架的搭建与设计而苦恼</a:t>
            </a:r>
          </a:p>
          <a:p>
            <a:pPr algn="l"/>
            <a:endParaRPr lang="zh-CN" altLang="en-US" sz="1200"/>
          </a:p>
          <a:p>
            <a:pPr algn="l"/>
            <a:r>
              <a:rPr lang="zh-CN" altLang="en-US" sz="1200"/>
              <a:t>另一方面，又因为自己的不断努力制作出的成果而感到高兴</a:t>
            </a:r>
          </a:p>
          <a:p>
            <a:pPr algn="l"/>
            <a:endParaRPr lang="zh-CN" altLang="en-US" sz="1200"/>
          </a:p>
          <a:p>
            <a:pPr algn="l"/>
            <a:r>
              <a:rPr lang="zh-CN" altLang="en-US" sz="1200"/>
              <a:t>当项目接近尾声终于完成时，整个人都放松了，满满的成就感</a:t>
            </a:r>
          </a:p>
          <a:p>
            <a:pPr algn="l"/>
            <a:endParaRPr lang="zh-CN" altLang="en-US" sz="1200"/>
          </a:p>
          <a:p>
            <a:pPr algn="l"/>
            <a:r>
              <a:rPr lang="zh-CN" altLang="en-US" sz="1200"/>
              <a:t>在进行项目时，我们组先明确了分工并确定了目标</a:t>
            </a:r>
          </a:p>
          <a:p>
            <a:pPr algn="l"/>
            <a:endParaRPr lang="zh-CN" altLang="en-US" sz="1200"/>
          </a:p>
          <a:p>
            <a:pPr algn="l"/>
            <a:r>
              <a:rPr lang="zh-CN" altLang="en-US" sz="1200"/>
              <a:t>我们都在基础知识不足的情况下，卯足干劲，先是花费数天学习研究了HTML，然后分工进行自己的任务</a:t>
            </a:r>
          </a:p>
          <a:p>
            <a:pPr algn="l"/>
            <a:endParaRPr lang="zh-CN" altLang="en-US" sz="1200"/>
          </a:p>
          <a:p>
            <a:pPr algn="l"/>
            <a:r>
              <a:rPr lang="zh-CN" altLang="en-US" sz="1200"/>
              <a:t>对我们而言，最痛苦的无非就是学了后面忘了前面的内容，复习前面的内容，后面的内容又忘了</a:t>
            </a:r>
          </a:p>
          <a:p>
            <a:pPr algn="l"/>
            <a:endParaRPr lang="zh-CN" altLang="en-US" sz="1200"/>
          </a:p>
          <a:p>
            <a:pPr algn="l"/>
            <a:r>
              <a:rPr lang="zh-CN" altLang="en-US" sz="1200"/>
              <a:t>唯一的想法就是，。。。我这脑子怎么就是记不住呢</a:t>
            </a:r>
          </a:p>
          <a:p>
            <a:pPr algn="l"/>
            <a:endParaRPr lang="zh-CN" altLang="en-US" sz="1200"/>
          </a:p>
          <a:p>
            <a:pPr algn="l"/>
            <a:r>
              <a:rPr lang="zh-CN" altLang="en-US" sz="1200"/>
              <a:t>最后便选择了边做边看，不会就看，不会就查，看完查完接着做。</a:t>
            </a:r>
          </a:p>
          <a:p>
            <a:pPr algn="l"/>
            <a:endParaRPr lang="zh-CN" altLang="en-US" sz="1200"/>
          </a:p>
          <a:p>
            <a:pPr algn="l"/>
            <a:r>
              <a:rPr lang="zh-CN" altLang="en-US" sz="1200"/>
              <a:t>在一次又一次的尝试中</a:t>
            </a:r>
          </a:p>
          <a:p>
            <a:pPr algn="l"/>
            <a:endParaRPr lang="zh-CN" altLang="en-US" sz="1200"/>
          </a:p>
          <a:p>
            <a:pPr algn="l"/>
            <a:r>
              <a:rPr lang="zh-CN" altLang="en-US" sz="1200"/>
              <a:t>在代码一行又一行的红色中</a:t>
            </a:r>
          </a:p>
          <a:p>
            <a:pPr algn="l"/>
            <a:endParaRPr lang="zh-CN" altLang="en-US" sz="1200"/>
          </a:p>
          <a:p>
            <a:pPr algn="l"/>
            <a:r>
              <a:rPr lang="zh-CN" altLang="en-US" sz="1200"/>
              <a:t>在一个个日日夜夜中</a:t>
            </a:r>
          </a:p>
          <a:p>
            <a:pPr algn="l"/>
            <a:endParaRPr lang="zh-CN" altLang="en-US" sz="1200"/>
          </a:p>
          <a:p>
            <a:pPr algn="l"/>
            <a:r>
              <a:rPr lang="zh-CN" altLang="en-US" sz="1200"/>
              <a:t>我们终于给这个小学期画上了完整的句号</a:t>
            </a:r>
          </a:p>
          <a:p>
            <a:pPr algn="l"/>
            <a:endParaRPr lang="zh-CN" altLang="en-US" sz="1200"/>
          </a:p>
          <a:p>
            <a:pPr algn="l"/>
            <a:r>
              <a:rPr lang="zh-CN" altLang="en-US" sz="1200"/>
              <a:t>可能，最大的收获还是那十几天的坚持，努力，付出，与不悔</a:t>
            </a:r>
          </a:p>
          <a:p>
            <a:pPr algn="l"/>
            <a:endParaRPr lang="zh-CN" altLang="en-US" sz="1200"/>
          </a:p>
          <a:p>
            <a:pPr algn="l"/>
            <a:r>
              <a:rPr lang="zh-CN" altLang="en-US" sz="1200"/>
              <a:t>最后，也要感谢老师对我们的关心，教导与陪伴</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620645" y="2993390"/>
            <a:ext cx="6322060" cy="829945"/>
          </a:xfrm>
          <a:prstGeom prst="rect">
            <a:avLst/>
          </a:prstGeom>
          <a:noFill/>
        </p:spPr>
        <p:txBody>
          <a:bodyPr wrap="square" rtlCol="0">
            <a:spAutoFit/>
          </a:bodyPr>
          <a:lstStyle/>
          <a:p>
            <a:pPr algn="dist"/>
            <a:r>
              <a:rPr lang="zh-CN" altLang="en-US" sz="4800">
                <a:latin typeface="方正博雅刊宋_GBK" panose="02000000000000000000" charset="-122"/>
                <a:ea typeface="方正博雅刊宋_GBK" panose="02000000000000000000" charset="-122"/>
              </a:rPr>
              <a:t>谢谢观看 请指正</a:t>
            </a:r>
          </a:p>
        </p:txBody>
      </p:sp>
      <p:sp>
        <p:nvSpPr>
          <p:cNvPr id="11" name="文本框 10"/>
          <p:cNvSpPr txBox="1"/>
          <p:nvPr/>
        </p:nvSpPr>
        <p:spPr>
          <a:xfrm>
            <a:off x="3385185" y="5363210"/>
            <a:ext cx="4792980" cy="306705"/>
          </a:xfrm>
          <a:prstGeom prst="rect">
            <a:avLst/>
          </a:prstGeom>
          <a:noFill/>
        </p:spPr>
        <p:txBody>
          <a:bodyPr wrap="square" rtlCol="0">
            <a:spAutoFit/>
          </a:bodyPr>
          <a:lstStyle/>
          <a:p>
            <a:pPr algn="ctr"/>
            <a:r>
              <a:rPr lang="zh-CN" sz="1400">
                <a:latin typeface="方正博雅刊宋_GBK" panose="02000000000000000000" charset="-122"/>
                <a:ea typeface="方正博雅刊宋_GBK" panose="02000000000000000000" charset="-122"/>
              </a:rPr>
              <a:t>汇报人：智科</a:t>
            </a:r>
            <a:r>
              <a:rPr lang="en-US" altLang="zh-CN" sz="1400">
                <a:latin typeface="方正博雅刊宋_GBK" panose="02000000000000000000" charset="-122"/>
                <a:ea typeface="方正博雅刊宋_GBK" panose="02000000000000000000" charset="-122"/>
              </a:rPr>
              <a:t>1901-</a:t>
            </a:r>
            <a:r>
              <a:rPr lang="zh-CN" altLang="en-US" sz="1400">
                <a:latin typeface="方正博雅刊宋_GBK" panose="02000000000000000000" charset="-122"/>
                <a:ea typeface="方正博雅刊宋_GBK" panose="02000000000000000000" charset="-122"/>
              </a:rPr>
              <a:t>第九组</a:t>
            </a:r>
            <a:r>
              <a:rPr lang="zh-CN" sz="1400">
                <a:latin typeface="方正博雅刊宋_GBK" panose="02000000000000000000" charset="-122"/>
                <a:ea typeface="方正博雅刊宋_GBK" panose="02000000000000000000" charset="-122"/>
              </a:rPr>
              <a:t>    汇报时间：</a:t>
            </a:r>
            <a:r>
              <a:rPr lang="en-US" altLang="zh-CN" sz="1400">
                <a:latin typeface="方正博雅刊宋_GBK" panose="02000000000000000000" charset="-122"/>
                <a:ea typeface="方正博雅刊宋_GBK" panose="02000000000000000000" charset="-122"/>
              </a:rPr>
              <a:t>2021</a:t>
            </a:r>
            <a:r>
              <a:rPr lang="zh-CN" altLang="en-US" sz="1400">
                <a:latin typeface="方正博雅刊宋_GBK" panose="02000000000000000000" charset="-122"/>
                <a:ea typeface="方正博雅刊宋_GBK" panose="02000000000000000000" charset="-122"/>
              </a:rPr>
              <a:t>年</a:t>
            </a:r>
            <a:r>
              <a:rPr lang="en-US" altLang="zh-CN" sz="1400">
                <a:latin typeface="方正博雅刊宋_GBK" panose="02000000000000000000" charset="-122"/>
                <a:ea typeface="方正博雅刊宋_GBK" panose="02000000000000000000" charset="-122"/>
              </a:rPr>
              <a:t>7</a:t>
            </a:r>
            <a:r>
              <a:rPr lang="zh-CN" altLang="en-US" sz="1400">
                <a:latin typeface="方正博雅刊宋_GBK" panose="02000000000000000000" charset="-122"/>
                <a:ea typeface="方正博雅刊宋_GBK" panose="02000000000000000000" charset="-122"/>
              </a:rPr>
              <a:t>月</a:t>
            </a:r>
            <a:r>
              <a:rPr lang="en-US" altLang="zh-CN" sz="1400">
                <a:latin typeface="方正博雅刊宋_GBK" panose="02000000000000000000" charset="-122"/>
                <a:ea typeface="方正博雅刊宋_GBK" panose="02000000000000000000" charset="-122"/>
              </a:rPr>
              <a:t>23</a:t>
            </a:r>
            <a:r>
              <a:rPr lang="zh-CN" altLang="en-US" sz="1400">
                <a:latin typeface="方正博雅刊宋_GBK" panose="02000000000000000000" charset="-122"/>
                <a:ea typeface="方正博雅刊宋_GBK" panose="02000000000000000000" charset="-122"/>
              </a:rPr>
              <a:t>日</a:t>
            </a:r>
          </a:p>
        </p:txBody>
      </p:sp>
      <p:pic>
        <p:nvPicPr>
          <p:cNvPr id="16" name="图片 15" descr="5b754e2ddb611"/>
          <p:cNvPicPr>
            <a:picLocks noChangeAspect="1"/>
          </p:cNvPicPr>
          <p:nvPr/>
        </p:nvPicPr>
        <p:blipFill>
          <a:blip r:embed="rId3"/>
          <a:stretch>
            <a:fillRect/>
          </a:stretch>
        </p:blipFill>
        <p:spPr>
          <a:xfrm>
            <a:off x="0" y="-17145"/>
            <a:ext cx="3289935" cy="3263900"/>
          </a:xfrm>
          <a:prstGeom prst="rect">
            <a:avLst/>
          </a:prstGeom>
        </p:spPr>
      </p:pic>
      <p:pic>
        <p:nvPicPr>
          <p:cNvPr id="18" name="图片 17" descr="5b754e2ddb3d9"/>
          <p:cNvPicPr>
            <a:picLocks noChangeAspect="1"/>
          </p:cNvPicPr>
          <p:nvPr/>
        </p:nvPicPr>
        <p:blipFill>
          <a:blip r:embed="rId4"/>
          <a:srcRect l="61088" t="23609" b="6030"/>
          <a:stretch>
            <a:fillRect/>
          </a:stretch>
        </p:blipFill>
        <p:spPr>
          <a:xfrm flipH="1">
            <a:off x="6817995" y="-26035"/>
            <a:ext cx="5374005" cy="3303905"/>
          </a:xfrm>
          <a:prstGeom prst="rect">
            <a:avLst/>
          </a:prstGeom>
        </p:spPr>
      </p:pic>
      <p:pic>
        <p:nvPicPr>
          <p:cNvPr id="37" name="图片 36" descr="5b754e2ddb4d2"/>
          <p:cNvPicPr>
            <a:picLocks noChangeAspect="1"/>
          </p:cNvPicPr>
          <p:nvPr/>
        </p:nvPicPr>
        <p:blipFill>
          <a:blip r:embed="rId5"/>
          <a:stretch>
            <a:fillRect/>
          </a:stretch>
        </p:blipFill>
        <p:spPr>
          <a:xfrm>
            <a:off x="8514080" y="5801360"/>
            <a:ext cx="3671570" cy="1082040"/>
          </a:xfrm>
          <a:prstGeom prst="rect">
            <a:avLst/>
          </a:prstGeom>
        </p:spPr>
      </p:pic>
      <p:pic>
        <p:nvPicPr>
          <p:cNvPr id="42" name="图片 41" descr="5b754e2ddb327"/>
          <p:cNvPicPr>
            <a:picLocks noChangeAspect="1"/>
          </p:cNvPicPr>
          <p:nvPr/>
        </p:nvPicPr>
        <p:blipFill>
          <a:blip r:embed="rId6"/>
          <a:stretch>
            <a:fillRect/>
          </a:stretch>
        </p:blipFill>
        <p:spPr>
          <a:xfrm>
            <a:off x="9364345" y="-118745"/>
            <a:ext cx="2827655" cy="1927225"/>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59150" y="3035300"/>
            <a:ext cx="594360" cy="582295"/>
          </a:xfrm>
          <a:prstGeom prst="rect">
            <a:avLst/>
          </a:prstGeom>
          <a:solidFill>
            <a:srgbClr val="A796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359150" y="3729355"/>
            <a:ext cx="594360" cy="582295"/>
          </a:xfrm>
          <a:prstGeom prst="rect">
            <a:avLst/>
          </a:prstGeom>
          <a:solidFill>
            <a:srgbClr val="A796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359150" y="4395470"/>
            <a:ext cx="594360" cy="582295"/>
          </a:xfrm>
          <a:prstGeom prst="rect">
            <a:avLst/>
          </a:prstGeom>
          <a:solidFill>
            <a:srgbClr val="A796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3978910" y="3096260"/>
            <a:ext cx="3491865" cy="460375"/>
          </a:xfrm>
          <a:prstGeom prst="rect">
            <a:avLst/>
          </a:prstGeom>
          <a:noFill/>
        </p:spPr>
        <p:txBody>
          <a:bodyPr wrap="square" rtlCol="0">
            <a:spAutoFit/>
          </a:bodyPr>
          <a:lstStyle/>
          <a:p>
            <a:pPr algn="l"/>
            <a:r>
              <a:rPr lang="zh-CN" altLang="en-US" sz="2400">
                <a:latin typeface="方正博雅刊宋_GBK" panose="02000000000000000000" charset="-122"/>
                <a:ea typeface="方正博雅刊宋_GBK" panose="02000000000000000000" charset="-122"/>
              </a:rPr>
              <a:t>项目成果展示</a:t>
            </a:r>
          </a:p>
        </p:txBody>
      </p:sp>
      <p:sp>
        <p:nvSpPr>
          <p:cNvPr id="4" name="文本框 3"/>
          <p:cNvSpPr txBox="1"/>
          <p:nvPr/>
        </p:nvSpPr>
        <p:spPr>
          <a:xfrm>
            <a:off x="3308350" y="3096260"/>
            <a:ext cx="645160" cy="460375"/>
          </a:xfrm>
          <a:prstGeom prst="rect">
            <a:avLst/>
          </a:prstGeom>
          <a:noFill/>
        </p:spPr>
        <p:txBody>
          <a:bodyPr wrap="square" rtlCol="0">
            <a:spAutoFit/>
          </a:bodyPr>
          <a:lstStyle/>
          <a:p>
            <a:pPr algn="ctr"/>
            <a:r>
              <a:rPr lang="en-US" sz="2400">
                <a:latin typeface="方正博雅刊宋_GBK" panose="02000000000000000000" charset="-122"/>
                <a:ea typeface="方正博雅刊宋_GBK" panose="02000000000000000000" charset="-122"/>
              </a:rPr>
              <a:t>01</a:t>
            </a:r>
          </a:p>
        </p:txBody>
      </p:sp>
      <p:sp>
        <p:nvSpPr>
          <p:cNvPr id="23" name="文本框 22"/>
          <p:cNvSpPr txBox="1"/>
          <p:nvPr/>
        </p:nvSpPr>
        <p:spPr>
          <a:xfrm>
            <a:off x="3978910" y="3790315"/>
            <a:ext cx="3491865" cy="460375"/>
          </a:xfrm>
          <a:prstGeom prst="rect">
            <a:avLst/>
          </a:prstGeom>
          <a:noFill/>
        </p:spPr>
        <p:txBody>
          <a:bodyPr wrap="square" rtlCol="0">
            <a:spAutoFit/>
          </a:bodyPr>
          <a:lstStyle/>
          <a:p>
            <a:pPr algn="l"/>
            <a:r>
              <a:rPr lang="zh-CN" altLang="en-US" sz="2400">
                <a:latin typeface="方正博雅刊宋_GBK" panose="02000000000000000000" charset="-122"/>
                <a:ea typeface="方正博雅刊宋_GBK" panose="02000000000000000000" charset="-122"/>
              </a:rPr>
              <a:t>代码展示</a:t>
            </a:r>
          </a:p>
        </p:txBody>
      </p:sp>
      <p:sp>
        <p:nvSpPr>
          <p:cNvPr id="25" name="文本框 24"/>
          <p:cNvSpPr txBox="1"/>
          <p:nvPr/>
        </p:nvSpPr>
        <p:spPr>
          <a:xfrm>
            <a:off x="3308350" y="3790315"/>
            <a:ext cx="645160" cy="460375"/>
          </a:xfrm>
          <a:prstGeom prst="rect">
            <a:avLst/>
          </a:prstGeom>
          <a:noFill/>
        </p:spPr>
        <p:txBody>
          <a:bodyPr wrap="square" rtlCol="0">
            <a:spAutoFit/>
          </a:bodyPr>
          <a:lstStyle/>
          <a:p>
            <a:pPr algn="ctr"/>
            <a:r>
              <a:rPr lang="en-US" sz="2400">
                <a:latin typeface="方正博雅刊宋_GBK" panose="02000000000000000000" charset="-122"/>
                <a:ea typeface="方正博雅刊宋_GBK" panose="02000000000000000000" charset="-122"/>
              </a:rPr>
              <a:t>02</a:t>
            </a:r>
          </a:p>
        </p:txBody>
      </p:sp>
      <p:sp>
        <p:nvSpPr>
          <p:cNvPr id="31" name="文本框 30"/>
          <p:cNvSpPr txBox="1"/>
          <p:nvPr/>
        </p:nvSpPr>
        <p:spPr>
          <a:xfrm>
            <a:off x="3978910" y="4456430"/>
            <a:ext cx="3491865" cy="460375"/>
          </a:xfrm>
          <a:prstGeom prst="rect">
            <a:avLst/>
          </a:prstGeom>
          <a:noFill/>
        </p:spPr>
        <p:txBody>
          <a:bodyPr wrap="square" rtlCol="0">
            <a:spAutoFit/>
          </a:bodyPr>
          <a:lstStyle/>
          <a:p>
            <a:pPr algn="l"/>
            <a:r>
              <a:rPr lang="zh-CN" altLang="en-US" sz="2400">
                <a:latin typeface="方正博雅刊宋_GBK" panose="02000000000000000000" charset="-122"/>
                <a:ea typeface="方正博雅刊宋_GBK" panose="02000000000000000000" charset="-122"/>
              </a:rPr>
              <a:t>心得体会</a:t>
            </a:r>
          </a:p>
        </p:txBody>
      </p:sp>
      <p:sp>
        <p:nvSpPr>
          <p:cNvPr id="33" name="文本框 32"/>
          <p:cNvSpPr txBox="1"/>
          <p:nvPr/>
        </p:nvSpPr>
        <p:spPr>
          <a:xfrm>
            <a:off x="3333750" y="4456430"/>
            <a:ext cx="645160" cy="460375"/>
          </a:xfrm>
          <a:prstGeom prst="rect">
            <a:avLst/>
          </a:prstGeom>
          <a:noFill/>
        </p:spPr>
        <p:txBody>
          <a:bodyPr wrap="square" rtlCol="0">
            <a:spAutoFit/>
          </a:bodyPr>
          <a:lstStyle/>
          <a:p>
            <a:pPr algn="ctr"/>
            <a:r>
              <a:rPr lang="en-US" sz="2400">
                <a:latin typeface="方正博雅刊宋_GBK" panose="02000000000000000000" charset="-122"/>
                <a:ea typeface="方正博雅刊宋_GBK" panose="02000000000000000000" charset="-122"/>
              </a:rPr>
              <a:t>03</a:t>
            </a:r>
          </a:p>
        </p:txBody>
      </p:sp>
      <p:pic>
        <p:nvPicPr>
          <p:cNvPr id="18" name="图片 17" descr="5b754e2ddb3d9"/>
          <p:cNvPicPr>
            <a:picLocks noChangeAspect="1"/>
          </p:cNvPicPr>
          <p:nvPr/>
        </p:nvPicPr>
        <p:blipFill>
          <a:blip r:embed="rId3"/>
          <a:srcRect l="61088" t="23609" b="6030"/>
          <a:stretch>
            <a:fillRect/>
          </a:stretch>
        </p:blipFill>
        <p:spPr>
          <a:xfrm flipH="1">
            <a:off x="6722110" y="-328930"/>
            <a:ext cx="5374005" cy="3303905"/>
          </a:xfrm>
          <a:prstGeom prst="rect">
            <a:avLst/>
          </a:prstGeom>
        </p:spPr>
      </p:pic>
      <p:pic>
        <p:nvPicPr>
          <p:cNvPr id="2" name="图片 1" descr="5b754e2ddb4d2"/>
          <p:cNvPicPr>
            <a:picLocks noChangeAspect="1"/>
          </p:cNvPicPr>
          <p:nvPr/>
        </p:nvPicPr>
        <p:blipFill>
          <a:blip r:embed="rId4"/>
          <a:srcRect b="24746"/>
          <a:stretch>
            <a:fillRect/>
          </a:stretch>
        </p:blipFill>
        <p:spPr>
          <a:xfrm>
            <a:off x="0" y="5801995"/>
            <a:ext cx="4523740" cy="1081405"/>
          </a:xfrm>
          <a:prstGeom prst="rect">
            <a:avLst/>
          </a:prstGeom>
        </p:spPr>
      </p:pic>
      <p:sp>
        <p:nvSpPr>
          <p:cNvPr id="3" name="矩形 2"/>
          <p:cNvSpPr/>
          <p:nvPr/>
        </p:nvSpPr>
        <p:spPr>
          <a:xfrm>
            <a:off x="2806065" y="2023745"/>
            <a:ext cx="6579235" cy="76200"/>
          </a:xfrm>
          <a:prstGeom prst="rect">
            <a:avLst/>
          </a:prstGeom>
          <a:solidFill>
            <a:srgbClr val="A796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934970" y="1270000"/>
            <a:ext cx="6322060" cy="829945"/>
          </a:xfrm>
          <a:prstGeom prst="rect">
            <a:avLst/>
          </a:prstGeom>
          <a:noFill/>
        </p:spPr>
        <p:txBody>
          <a:bodyPr wrap="square" rtlCol="0">
            <a:spAutoFit/>
          </a:bodyPr>
          <a:lstStyle/>
          <a:p>
            <a:pPr algn="dist"/>
            <a:r>
              <a:rPr lang="zh-CN" altLang="en-US" sz="4800">
                <a:latin typeface="方正博雅刊宋_GBK" panose="02000000000000000000" charset="-122"/>
                <a:ea typeface="方正博雅刊宋_GBK" panose="02000000000000000000" charset="-122"/>
              </a:rPr>
              <a:t>目录</a:t>
            </a:r>
            <a:r>
              <a:rPr lang="en-US" altLang="zh-CN" sz="4800">
                <a:latin typeface="方正博雅刊宋_GBK" panose="02000000000000000000" charset="-122"/>
                <a:ea typeface="方正博雅刊宋_GBK" panose="02000000000000000000" charset="-122"/>
              </a:rPr>
              <a:t>/CONTENTS</a:t>
            </a:r>
          </a:p>
        </p:txBody>
      </p:sp>
      <p:pic>
        <p:nvPicPr>
          <p:cNvPr id="11" name="图片 10" descr="5b754e2ddb4d2"/>
          <p:cNvPicPr>
            <a:picLocks noChangeAspect="1"/>
          </p:cNvPicPr>
          <p:nvPr/>
        </p:nvPicPr>
        <p:blipFill>
          <a:blip r:embed="rId5"/>
          <a:stretch>
            <a:fillRect/>
          </a:stretch>
        </p:blipFill>
        <p:spPr>
          <a:xfrm>
            <a:off x="8514080" y="5801360"/>
            <a:ext cx="3671570" cy="1082040"/>
          </a:xfrm>
          <a:prstGeom prst="rect">
            <a:avLst/>
          </a:prstGeom>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descr="5b754e2ddb611"/>
          <p:cNvPicPr>
            <a:picLocks noChangeAspect="1"/>
          </p:cNvPicPr>
          <p:nvPr/>
        </p:nvPicPr>
        <p:blipFill>
          <a:blip r:embed="rId3"/>
          <a:stretch>
            <a:fillRect/>
          </a:stretch>
        </p:blipFill>
        <p:spPr>
          <a:xfrm>
            <a:off x="0" y="-17145"/>
            <a:ext cx="3130550" cy="3105785"/>
          </a:xfrm>
          <a:prstGeom prst="rect">
            <a:avLst/>
          </a:prstGeom>
        </p:spPr>
      </p:pic>
      <p:sp>
        <p:nvSpPr>
          <p:cNvPr id="10" name="文本框 9"/>
          <p:cNvSpPr txBox="1"/>
          <p:nvPr/>
        </p:nvSpPr>
        <p:spPr>
          <a:xfrm>
            <a:off x="4159885" y="4410710"/>
            <a:ext cx="3872230" cy="706755"/>
          </a:xfrm>
          <a:prstGeom prst="rect">
            <a:avLst/>
          </a:prstGeom>
          <a:noFill/>
        </p:spPr>
        <p:txBody>
          <a:bodyPr wrap="square" rtlCol="0">
            <a:spAutoFit/>
          </a:bodyPr>
          <a:lstStyle/>
          <a:p>
            <a:pPr algn="dist"/>
            <a:r>
              <a:rPr lang="zh-CN" altLang="en-US" sz="4000">
                <a:latin typeface="方正博雅刊宋_GBK" panose="02000000000000000000" charset="-122"/>
                <a:ea typeface="方正博雅刊宋_GBK" panose="02000000000000000000" charset="-122"/>
              </a:rPr>
              <a:t>项目成果展示</a:t>
            </a:r>
          </a:p>
        </p:txBody>
      </p:sp>
      <p:grpSp>
        <p:nvGrpSpPr>
          <p:cNvPr id="15" name="组合 14"/>
          <p:cNvGrpSpPr/>
          <p:nvPr/>
        </p:nvGrpSpPr>
        <p:grpSpPr>
          <a:xfrm>
            <a:off x="4603115" y="1583055"/>
            <a:ext cx="3346450" cy="2299335"/>
            <a:chOff x="7249" y="2493"/>
            <a:chExt cx="5270" cy="3621"/>
          </a:xfrm>
        </p:grpSpPr>
        <p:sp>
          <p:nvSpPr>
            <p:cNvPr id="3" name="文本框 2"/>
            <p:cNvSpPr txBox="1"/>
            <p:nvPr/>
          </p:nvSpPr>
          <p:spPr>
            <a:xfrm>
              <a:off x="8066" y="2626"/>
              <a:ext cx="2498" cy="3488"/>
            </a:xfrm>
            <a:prstGeom prst="rect">
              <a:avLst/>
            </a:prstGeom>
            <a:noFill/>
          </p:spPr>
          <p:txBody>
            <a:bodyPr wrap="square" rtlCol="0">
              <a:spAutoFit/>
            </a:bodyPr>
            <a:lstStyle/>
            <a:p>
              <a:pPr algn="dist"/>
              <a:r>
                <a:rPr lang="zh-CN" altLang="en-US" sz="13800">
                  <a:solidFill>
                    <a:srgbClr val="A7967F"/>
                  </a:solidFill>
                  <a:latin typeface="方正宋刻本秀楷简体" panose="02000000000000000000" charset="-122"/>
                  <a:ea typeface="方正宋刻本秀楷简体" panose="02000000000000000000" charset="-122"/>
                </a:rPr>
                <a:t>壹</a:t>
              </a:r>
            </a:p>
          </p:txBody>
        </p:sp>
        <p:grpSp>
          <p:nvGrpSpPr>
            <p:cNvPr id="12" name="组合 11"/>
            <p:cNvGrpSpPr/>
            <p:nvPr/>
          </p:nvGrpSpPr>
          <p:grpSpPr>
            <a:xfrm>
              <a:off x="7249" y="2493"/>
              <a:ext cx="5270" cy="3600"/>
              <a:chOff x="4702" y="3271"/>
              <a:chExt cx="7463" cy="5098"/>
            </a:xfrm>
          </p:grpSpPr>
          <p:grpSp>
            <p:nvGrpSpPr>
              <p:cNvPr id="9" name="组合 8"/>
              <p:cNvGrpSpPr/>
              <p:nvPr/>
            </p:nvGrpSpPr>
            <p:grpSpPr>
              <a:xfrm rot="2700000">
                <a:off x="4990" y="2983"/>
                <a:ext cx="5099" cy="5675"/>
                <a:chOff x="2213" y="2113"/>
                <a:chExt cx="6006" cy="6684"/>
              </a:xfrm>
            </p:grpSpPr>
            <p:sp>
              <p:nvSpPr>
                <p:cNvPr id="20" name="任意多边形 1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descr="5b754e2ddb5aa"/>
              <p:cNvPicPr>
                <a:picLocks noChangeAspect="1"/>
              </p:cNvPicPr>
              <p:nvPr/>
            </p:nvPicPr>
            <p:blipFill>
              <a:blip r:embed="rId4"/>
              <a:stretch>
                <a:fillRect/>
              </a:stretch>
            </p:blipFill>
            <p:spPr>
              <a:xfrm>
                <a:off x="7711" y="5953"/>
                <a:ext cx="4455" cy="1771"/>
              </a:xfrm>
              <a:prstGeom prst="rect">
                <a:avLst/>
              </a:prstGeom>
            </p:spPr>
          </p:pic>
        </p:grpSp>
      </p:grpSp>
      <p:pic>
        <p:nvPicPr>
          <p:cNvPr id="13" name="图片 12" descr="5b754e2ddb4d2"/>
          <p:cNvPicPr>
            <a:picLocks noChangeAspect="1"/>
          </p:cNvPicPr>
          <p:nvPr/>
        </p:nvPicPr>
        <p:blipFill>
          <a:blip r:embed="rId5"/>
          <a:stretch>
            <a:fillRect/>
          </a:stretch>
        </p:blipFill>
        <p:spPr>
          <a:xfrm>
            <a:off x="7230110" y="5422900"/>
            <a:ext cx="4955540" cy="1460500"/>
          </a:xfrm>
          <a:prstGeom prst="rect">
            <a:avLst/>
          </a:prstGeom>
        </p:spPr>
      </p:pic>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832610" y="564515"/>
            <a:ext cx="2671445" cy="460375"/>
          </a:xfrm>
          <a:prstGeom prst="rect">
            <a:avLst/>
          </a:prstGeom>
          <a:noFill/>
        </p:spPr>
        <p:txBody>
          <a:bodyPr wrap="square" rtlCol="0">
            <a:spAutoFit/>
          </a:bodyPr>
          <a:lstStyle/>
          <a:p>
            <a:pPr algn="l"/>
            <a:r>
              <a:rPr lang="zh-CN" altLang="en-US" sz="2400" b="1">
                <a:solidFill>
                  <a:srgbClr val="A7967F"/>
                </a:solidFill>
                <a:latin typeface="方正博雅刊宋_GBK" panose="02000000000000000000" charset="-122"/>
                <a:ea typeface="方正博雅刊宋_GBK" panose="02000000000000000000" charset="-122"/>
              </a:rPr>
              <a:t>项目成果展示</a:t>
            </a:r>
          </a:p>
        </p:txBody>
      </p:sp>
      <p:sp>
        <p:nvSpPr>
          <p:cNvPr id="12" name="文本框 11"/>
          <p:cNvSpPr txBox="1"/>
          <p:nvPr/>
        </p:nvSpPr>
        <p:spPr>
          <a:xfrm>
            <a:off x="5701665" y="1400175"/>
            <a:ext cx="2251075" cy="337185"/>
          </a:xfrm>
          <a:prstGeom prst="rect">
            <a:avLst/>
          </a:prstGeom>
          <a:noFill/>
        </p:spPr>
        <p:txBody>
          <a:bodyPr wrap="square" rtlCol="0">
            <a:spAutoFit/>
          </a:bodyPr>
          <a:lstStyle/>
          <a:p>
            <a:pPr algn="l"/>
            <a:r>
              <a:rPr lang="zh-CN" altLang="en-US" sz="1600">
                <a:solidFill>
                  <a:schemeClr val="tx1">
                    <a:lumMod val="85000"/>
                    <a:lumOff val="15000"/>
                  </a:schemeClr>
                </a:solidFill>
                <a:latin typeface="方正博雅刊宋_GBK" panose="02000000000000000000" charset="-122"/>
                <a:ea typeface="方正博雅刊宋_GBK" panose="02000000000000000000" charset="-122"/>
              </a:rPr>
              <a:t>登陆界面</a:t>
            </a:r>
          </a:p>
        </p:txBody>
      </p:sp>
      <p:sp>
        <p:nvSpPr>
          <p:cNvPr id="20" name="文本框 19"/>
          <p:cNvSpPr txBox="1"/>
          <p:nvPr/>
        </p:nvSpPr>
        <p:spPr>
          <a:xfrm>
            <a:off x="6469380" y="4054475"/>
            <a:ext cx="2251075" cy="337185"/>
          </a:xfrm>
          <a:prstGeom prst="rect">
            <a:avLst/>
          </a:prstGeom>
          <a:noFill/>
        </p:spPr>
        <p:txBody>
          <a:bodyPr wrap="square" rtlCol="0">
            <a:spAutoFit/>
          </a:bodyPr>
          <a:lstStyle/>
          <a:p>
            <a:pPr algn="l"/>
            <a:r>
              <a:rPr lang="zh-CN" altLang="en-US" sz="1600">
                <a:solidFill>
                  <a:schemeClr val="tx1">
                    <a:lumMod val="85000"/>
                    <a:lumOff val="15000"/>
                  </a:schemeClr>
                </a:solidFill>
                <a:latin typeface="方正博雅刊宋_GBK" panose="02000000000000000000" charset="-122"/>
                <a:ea typeface="方正博雅刊宋_GBK" panose="02000000000000000000" charset="-122"/>
              </a:rPr>
              <a:t>注册界面</a:t>
            </a:r>
          </a:p>
        </p:txBody>
      </p:sp>
      <p:pic>
        <p:nvPicPr>
          <p:cNvPr id="42" name="图片 41" descr="5b754e2ddb327"/>
          <p:cNvPicPr>
            <a:picLocks noChangeAspect="1"/>
          </p:cNvPicPr>
          <p:nvPr/>
        </p:nvPicPr>
        <p:blipFill>
          <a:blip r:embed="rId3"/>
          <a:stretch>
            <a:fillRect/>
          </a:stretch>
        </p:blipFill>
        <p:spPr>
          <a:xfrm>
            <a:off x="9364345" y="-118745"/>
            <a:ext cx="2827655" cy="1927225"/>
          </a:xfrm>
          <a:prstGeom prst="rect">
            <a:avLst/>
          </a:prstGeom>
        </p:spPr>
      </p:pic>
      <p:grpSp>
        <p:nvGrpSpPr>
          <p:cNvPr id="45" name="组合 44"/>
          <p:cNvGrpSpPr/>
          <p:nvPr/>
        </p:nvGrpSpPr>
        <p:grpSpPr>
          <a:xfrm>
            <a:off x="517525" y="414020"/>
            <a:ext cx="1362292" cy="915850"/>
            <a:chOff x="7249" y="2493"/>
            <a:chExt cx="5358" cy="3601"/>
          </a:xfrm>
        </p:grpSpPr>
        <p:sp>
          <p:nvSpPr>
            <p:cNvPr id="46" name="文本框 45"/>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壹</a:t>
              </a:r>
            </a:p>
          </p:txBody>
        </p:sp>
        <p:grpSp>
          <p:nvGrpSpPr>
            <p:cNvPr id="48" name="组合 47"/>
            <p:cNvGrpSpPr/>
            <p:nvPr/>
          </p:nvGrpSpPr>
          <p:grpSpPr>
            <a:xfrm>
              <a:off x="7249" y="2493"/>
              <a:ext cx="5358" cy="3601"/>
              <a:chOff x="4702" y="3271"/>
              <a:chExt cx="7588" cy="5099"/>
            </a:xfrm>
          </p:grpSpPr>
          <p:grpSp>
            <p:nvGrpSpPr>
              <p:cNvPr id="49" name="组合 48"/>
              <p:cNvGrpSpPr/>
              <p:nvPr/>
            </p:nvGrpSpPr>
            <p:grpSpPr>
              <a:xfrm rot="2700000">
                <a:off x="4990" y="2983"/>
                <a:ext cx="5099" cy="5675"/>
                <a:chOff x="2213" y="2113"/>
                <a:chExt cx="6006" cy="6684"/>
              </a:xfrm>
            </p:grpSpPr>
            <p:sp>
              <p:nvSpPr>
                <p:cNvPr id="50" name="任意多边形 4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1" name="任意多边形 5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2" name="椭圆 5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3" name="椭圆 5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54" name="图片 53" descr="5b754e2ddb5aa"/>
              <p:cNvPicPr>
                <a:picLocks noChangeAspect="1"/>
              </p:cNvPicPr>
              <p:nvPr/>
            </p:nvPicPr>
            <p:blipFill>
              <a:blip r:embed="rId4"/>
              <a:stretch>
                <a:fillRect/>
              </a:stretch>
            </p:blipFill>
            <p:spPr>
              <a:xfrm>
                <a:off x="7835" y="6052"/>
                <a:ext cx="4455" cy="1771"/>
              </a:xfrm>
              <a:prstGeom prst="rect">
                <a:avLst/>
              </a:prstGeom>
            </p:spPr>
          </p:pic>
        </p:grpSp>
      </p:grpSp>
      <p:pic>
        <p:nvPicPr>
          <p:cNvPr id="60" name="图片 59" descr="5b754e2ddb4d2"/>
          <p:cNvPicPr>
            <a:picLocks noChangeAspect="1"/>
          </p:cNvPicPr>
          <p:nvPr/>
        </p:nvPicPr>
        <p:blipFill>
          <a:blip r:embed="rId5"/>
          <a:stretch>
            <a:fillRect/>
          </a:stretch>
        </p:blipFill>
        <p:spPr>
          <a:xfrm>
            <a:off x="8514080" y="5801360"/>
            <a:ext cx="3671570" cy="1082040"/>
          </a:xfrm>
          <a:prstGeom prst="rect">
            <a:avLst/>
          </a:prstGeom>
        </p:spPr>
      </p:pic>
      <p:pic>
        <p:nvPicPr>
          <p:cNvPr id="2" name="图片 1" descr="AM7S6J39X0}DI_V~)B`Z}{I"/>
          <p:cNvPicPr>
            <a:picLocks noChangeAspect="1"/>
          </p:cNvPicPr>
          <p:nvPr/>
        </p:nvPicPr>
        <p:blipFill>
          <a:blip r:embed="rId6"/>
          <a:stretch>
            <a:fillRect/>
          </a:stretch>
        </p:blipFill>
        <p:spPr>
          <a:xfrm>
            <a:off x="505460" y="1231900"/>
            <a:ext cx="4919980" cy="2685415"/>
          </a:xfrm>
          <a:prstGeom prst="rect">
            <a:avLst/>
          </a:prstGeom>
        </p:spPr>
      </p:pic>
      <p:pic>
        <p:nvPicPr>
          <p:cNvPr id="3" name="图片 2" descr="7PRJ5MU4FL0RNC8)U)X2V[N"/>
          <p:cNvPicPr>
            <a:picLocks noChangeAspect="1"/>
          </p:cNvPicPr>
          <p:nvPr/>
        </p:nvPicPr>
        <p:blipFill>
          <a:blip r:embed="rId7"/>
          <a:srcRect l="11938" t="-441" r="15434" b="35871"/>
          <a:stretch>
            <a:fillRect/>
          </a:stretch>
        </p:blipFill>
        <p:spPr>
          <a:xfrm>
            <a:off x="505460" y="3981450"/>
            <a:ext cx="5499100" cy="2942590"/>
          </a:xfrm>
          <a:prstGeom prst="rect">
            <a:avLst/>
          </a:prstGeom>
        </p:spPr>
      </p:pic>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descr="5b754e2ddb4d2"/>
          <p:cNvPicPr>
            <a:picLocks noChangeAspect="1"/>
          </p:cNvPicPr>
          <p:nvPr/>
        </p:nvPicPr>
        <p:blipFill>
          <a:blip r:embed="rId3"/>
          <a:stretch>
            <a:fillRect/>
          </a:stretch>
        </p:blipFill>
        <p:spPr>
          <a:xfrm>
            <a:off x="8514080" y="5801360"/>
            <a:ext cx="3671570" cy="1082040"/>
          </a:xfrm>
          <a:prstGeom prst="rect">
            <a:avLst/>
          </a:prstGeom>
        </p:spPr>
      </p:pic>
      <p:pic>
        <p:nvPicPr>
          <p:cNvPr id="42" name="图片 41" descr="5b754e2ddb327"/>
          <p:cNvPicPr>
            <a:picLocks noChangeAspect="1"/>
          </p:cNvPicPr>
          <p:nvPr/>
        </p:nvPicPr>
        <p:blipFill>
          <a:blip r:embed="rId4"/>
          <a:stretch>
            <a:fillRect/>
          </a:stretch>
        </p:blipFill>
        <p:spPr>
          <a:xfrm>
            <a:off x="9364345" y="-118745"/>
            <a:ext cx="2827655" cy="1927225"/>
          </a:xfrm>
          <a:prstGeom prst="rect">
            <a:avLst/>
          </a:prstGeom>
        </p:spPr>
      </p:pic>
      <p:pic>
        <p:nvPicPr>
          <p:cNvPr id="4" name="图片 3" descr="1[@8WWPPDN7)HRDXN@1C3}5"/>
          <p:cNvPicPr>
            <a:picLocks noChangeAspect="1"/>
          </p:cNvPicPr>
          <p:nvPr/>
        </p:nvPicPr>
        <p:blipFill>
          <a:blip r:embed="rId5"/>
          <a:stretch>
            <a:fillRect/>
          </a:stretch>
        </p:blipFill>
        <p:spPr>
          <a:xfrm>
            <a:off x="507365" y="798830"/>
            <a:ext cx="4677410" cy="2738120"/>
          </a:xfrm>
          <a:prstGeom prst="rect">
            <a:avLst/>
          </a:prstGeom>
        </p:spPr>
      </p:pic>
      <p:pic>
        <p:nvPicPr>
          <p:cNvPr id="5" name="图片 4" descr="OR32%Y{P@)$NHL%1}M1RO_P"/>
          <p:cNvPicPr>
            <a:picLocks noChangeAspect="1"/>
          </p:cNvPicPr>
          <p:nvPr/>
        </p:nvPicPr>
        <p:blipFill>
          <a:blip r:embed="rId6"/>
          <a:stretch>
            <a:fillRect/>
          </a:stretch>
        </p:blipFill>
        <p:spPr>
          <a:xfrm>
            <a:off x="6316980" y="798830"/>
            <a:ext cx="5168900" cy="2738120"/>
          </a:xfrm>
          <a:prstGeom prst="rect">
            <a:avLst/>
          </a:prstGeom>
        </p:spPr>
      </p:pic>
      <p:pic>
        <p:nvPicPr>
          <p:cNvPr id="6" name="图片 5" descr="CUWJYMGXV45@V5U`IMH@A~7"/>
          <p:cNvPicPr>
            <a:picLocks noChangeAspect="1"/>
          </p:cNvPicPr>
          <p:nvPr/>
        </p:nvPicPr>
        <p:blipFill>
          <a:blip r:embed="rId7"/>
          <a:stretch>
            <a:fillRect/>
          </a:stretch>
        </p:blipFill>
        <p:spPr>
          <a:xfrm>
            <a:off x="507365" y="4004945"/>
            <a:ext cx="4677410" cy="2773045"/>
          </a:xfrm>
          <a:prstGeom prst="rect">
            <a:avLst/>
          </a:prstGeom>
        </p:spPr>
      </p:pic>
      <p:pic>
        <p:nvPicPr>
          <p:cNvPr id="7" name="图片 6" descr="8CPQ~XENK@SE)7ME[)F@J70"/>
          <p:cNvPicPr>
            <a:picLocks noChangeAspect="1"/>
          </p:cNvPicPr>
          <p:nvPr/>
        </p:nvPicPr>
        <p:blipFill>
          <a:blip r:embed="rId8"/>
          <a:stretch>
            <a:fillRect/>
          </a:stretch>
        </p:blipFill>
        <p:spPr>
          <a:xfrm>
            <a:off x="6316980" y="3943350"/>
            <a:ext cx="5169535" cy="2895600"/>
          </a:xfrm>
          <a:prstGeom prst="rect">
            <a:avLst/>
          </a:prstGeom>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a:blip r:embed="rId3">
            <a:extLst>
              <a:ext uri="{28A0092B-C50C-407E-A947-70E740481C1C}">
                <a14:useLocalDpi xmlns:a14="http://schemas.microsoft.com/office/drawing/2010/main" val="0"/>
              </a:ext>
            </a:extLst>
          </a:blip>
          <a:srcRect l="23990" r="12582"/>
          <a:stretch>
            <a:fillRect/>
          </a:stretch>
        </p:blipFill>
        <p:spPr>
          <a:xfrm>
            <a:off x="4130040" y="1502410"/>
            <a:ext cx="3738880" cy="4972050"/>
          </a:xfrm>
          <a:prstGeom prst="rect">
            <a:avLst/>
          </a:prstGeom>
        </p:spPr>
      </p:pic>
      <p:grpSp>
        <p:nvGrpSpPr>
          <p:cNvPr id="45" name="组合 44"/>
          <p:cNvGrpSpPr/>
          <p:nvPr/>
        </p:nvGrpSpPr>
        <p:grpSpPr>
          <a:xfrm>
            <a:off x="517525" y="414020"/>
            <a:ext cx="1362292" cy="915850"/>
            <a:chOff x="7249" y="2493"/>
            <a:chExt cx="5358" cy="3601"/>
          </a:xfrm>
        </p:grpSpPr>
        <p:sp>
          <p:nvSpPr>
            <p:cNvPr id="46" name="文本框 45"/>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壹</a:t>
              </a:r>
            </a:p>
          </p:txBody>
        </p:sp>
        <p:grpSp>
          <p:nvGrpSpPr>
            <p:cNvPr id="48" name="组合 47"/>
            <p:cNvGrpSpPr/>
            <p:nvPr/>
          </p:nvGrpSpPr>
          <p:grpSpPr>
            <a:xfrm>
              <a:off x="7249" y="2493"/>
              <a:ext cx="5358" cy="3601"/>
              <a:chOff x="4702" y="3271"/>
              <a:chExt cx="7588" cy="5099"/>
            </a:xfrm>
          </p:grpSpPr>
          <p:grpSp>
            <p:nvGrpSpPr>
              <p:cNvPr id="49" name="组合 48"/>
              <p:cNvGrpSpPr/>
              <p:nvPr/>
            </p:nvGrpSpPr>
            <p:grpSpPr>
              <a:xfrm rot="2700000">
                <a:off x="4990" y="2983"/>
                <a:ext cx="5099" cy="5675"/>
                <a:chOff x="2213" y="2113"/>
                <a:chExt cx="6006" cy="6684"/>
              </a:xfrm>
            </p:grpSpPr>
            <p:sp>
              <p:nvSpPr>
                <p:cNvPr id="50" name="任意多边形 4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1" name="任意多边形 5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2" name="椭圆 5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53" name="椭圆 5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54" name="图片 53" descr="5b754e2ddb5aa"/>
              <p:cNvPicPr>
                <a:picLocks noChangeAspect="1"/>
              </p:cNvPicPr>
              <p:nvPr/>
            </p:nvPicPr>
            <p:blipFill>
              <a:blip r:embed="rId4"/>
              <a:stretch>
                <a:fillRect/>
              </a:stretch>
            </p:blipFill>
            <p:spPr>
              <a:xfrm>
                <a:off x="7835" y="6052"/>
                <a:ext cx="4455" cy="1771"/>
              </a:xfrm>
              <a:prstGeom prst="rect">
                <a:avLst/>
              </a:prstGeom>
            </p:spPr>
          </p:pic>
        </p:grpSp>
      </p:grpSp>
      <p:pic>
        <p:nvPicPr>
          <p:cNvPr id="37" name="图片 36" descr="5b754e2ddb4d2"/>
          <p:cNvPicPr>
            <a:picLocks noChangeAspect="1"/>
          </p:cNvPicPr>
          <p:nvPr/>
        </p:nvPicPr>
        <p:blipFill>
          <a:blip r:embed="rId5"/>
          <a:stretch>
            <a:fillRect/>
          </a:stretch>
        </p:blipFill>
        <p:spPr>
          <a:xfrm>
            <a:off x="8514080" y="5801360"/>
            <a:ext cx="3671570" cy="1082040"/>
          </a:xfrm>
          <a:prstGeom prst="rect">
            <a:avLst/>
          </a:prstGeom>
        </p:spPr>
      </p:pic>
      <p:pic>
        <p:nvPicPr>
          <p:cNvPr id="42" name="图片 41" descr="5b754e2ddb327"/>
          <p:cNvPicPr>
            <a:picLocks noChangeAspect="1"/>
          </p:cNvPicPr>
          <p:nvPr/>
        </p:nvPicPr>
        <p:blipFill>
          <a:blip r:embed="rId6"/>
          <a:stretch>
            <a:fillRect/>
          </a:stretch>
        </p:blipFill>
        <p:spPr>
          <a:xfrm>
            <a:off x="9364345" y="-118745"/>
            <a:ext cx="2827655" cy="1927225"/>
          </a:xfrm>
          <a:prstGeom prst="rect">
            <a:avLst/>
          </a:prstGeom>
        </p:spPr>
      </p:pic>
      <p:pic>
        <p:nvPicPr>
          <p:cNvPr id="6" name="图片 5" descr="N0(L_PZ8%V%[4$U}8FE@9~2"/>
          <p:cNvPicPr>
            <a:picLocks noChangeAspect="1"/>
          </p:cNvPicPr>
          <p:nvPr/>
        </p:nvPicPr>
        <p:blipFill>
          <a:blip r:embed="rId7"/>
          <a:stretch>
            <a:fillRect/>
          </a:stretch>
        </p:blipFill>
        <p:spPr>
          <a:xfrm>
            <a:off x="57785" y="228600"/>
            <a:ext cx="12192000" cy="6654800"/>
          </a:xfrm>
          <a:prstGeom prst="rect">
            <a:avLst/>
          </a:prstGeom>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3676015" y="4351020"/>
            <a:ext cx="4478020" cy="706755"/>
          </a:xfrm>
          <a:prstGeom prst="rect">
            <a:avLst/>
          </a:prstGeom>
          <a:noFill/>
        </p:spPr>
        <p:txBody>
          <a:bodyPr wrap="square" rtlCol="0">
            <a:spAutoFit/>
          </a:bodyPr>
          <a:lstStyle/>
          <a:p>
            <a:pPr algn="dist"/>
            <a:r>
              <a:rPr lang="zh-CN" altLang="en-US" sz="4000">
                <a:latin typeface="方正博雅刊宋_GBK" panose="02000000000000000000" charset="-122"/>
                <a:ea typeface="方正博雅刊宋_GBK" panose="02000000000000000000" charset="-122"/>
              </a:rPr>
              <a:t>代码部分展示</a:t>
            </a:r>
          </a:p>
        </p:txBody>
      </p:sp>
      <p:pic>
        <p:nvPicPr>
          <p:cNvPr id="16" name="图片 15" descr="5b754e2ddb611"/>
          <p:cNvPicPr>
            <a:picLocks noChangeAspect="1"/>
          </p:cNvPicPr>
          <p:nvPr/>
        </p:nvPicPr>
        <p:blipFill>
          <a:blip r:embed="rId3"/>
          <a:stretch>
            <a:fillRect/>
          </a:stretch>
        </p:blipFill>
        <p:spPr>
          <a:xfrm>
            <a:off x="0" y="-17145"/>
            <a:ext cx="3130550" cy="3105785"/>
          </a:xfrm>
          <a:prstGeom prst="rect">
            <a:avLst/>
          </a:prstGeom>
        </p:spPr>
      </p:pic>
      <p:grpSp>
        <p:nvGrpSpPr>
          <p:cNvPr id="14" name="组合 13"/>
          <p:cNvGrpSpPr/>
          <p:nvPr/>
        </p:nvGrpSpPr>
        <p:grpSpPr>
          <a:xfrm>
            <a:off x="4603115" y="1583055"/>
            <a:ext cx="3346450" cy="2299335"/>
            <a:chOff x="7613" y="2493"/>
            <a:chExt cx="5270" cy="3621"/>
          </a:xfrm>
        </p:grpSpPr>
        <p:sp>
          <p:nvSpPr>
            <p:cNvPr id="6" name="文本框 5"/>
            <p:cNvSpPr txBox="1"/>
            <p:nvPr/>
          </p:nvSpPr>
          <p:spPr>
            <a:xfrm>
              <a:off x="8430" y="2626"/>
              <a:ext cx="2498" cy="3488"/>
            </a:xfrm>
            <a:prstGeom prst="rect">
              <a:avLst/>
            </a:prstGeom>
            <a:noFill/>
          </p:spPr>
          <p:txBody>
            <a:bodyPr wrap="square" rtlCol="0">
              <a:spAutoFit/>
            </a:bodyPr>
            <a:lstStyle/>
            <a:p>
              <a:pPr algn="dist"/>
              <a:r>
                <a:rPr lang="zh-CN" altLang="en-US" sz="13800">
                  <a:solidFill>
                    <a:srgbClr val="A7967F"/>
                  </a:solidFill>
                  <a:latin typeface="方正宋刻本秀楷简体" panose="02000000000000000000" charset="-122"/>
                  <a:ea typeface="方正宋刻本秀楷简体" panose="02000000000000000000" charset="-122"/>
                </a:rPr>
                <a:t>贰</a:t>
              </a:r>
            </a:p>
          </p:txBody>
        </p:sp>
        <p:grpSp>
          <p:nvGrpSpPr>
            <p:cNvPr id="12" name="组合 11"/>
            <p:cNvGrpSpPr/>
            <p:nvPr/>
          </p:nvGrpSpPr>
          <p:grpSpPr>
            <a:xfrm>
              <a:off x="7613" y="2493"/>
              <a:ext cx="5270" cy="3600"/>
              <a:chOff x="4702" y="3271"/>
              <a:chExt cx="7463" cy="5098"/>
            </a:xfrm>
          </p:grpSpPr>
          <p:grpSp>
            <p:nvGrpSpPr>
              <p:cNvPr id="9" name="组合 8"/>
              <p:cNvGrpSpPr/>
              <p:nvPr/>
            </p:nvGrpSpPr>
            <p:grpSpPr>
              <a:xfrm rot="2700000">
                <a:off x="4990" y="2983"/>
                <a:ext cx="5099" cy="5675"/>
                <a:chOff x="2213" y="2113"/>
                <a:chExt cx="6006" cy="6684"/>
              </a:xfrm>
            </p:grpSpPr>
            <p:sp>
              <p:nvSpPr>
                <p:cNvPr id="20" name="任意多边形 1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descr="5b754e2ddb5aa"/>
              <p:cNvPicPr>
                <a:picLocks noChangeAspect="1"/>
              </p:cNvPicPr>
              <p:nvPr/>
            </p:nvPicPr>
            <p:blipFill>
              <a:blip r:embed="rId4"/>
              <a:stretch>
                <a:fillRect/>
              </a:stretch>
            </p:blipFill>
            <p:spPr>
              <a:xfrm>
                <a:off x="7711" y="5953"/>
                <a:ext cx="4455" cy="1771"/>
              </a:xfrm>
              <a:prstGeom prst="rect">
                <a:avLst/>
              </a:prstGeom>
            </p:spPr>
          </p:pic>
        </p:grpSp>
      </p:grpSp>
      <p:pic>
        <p:nvPicPr>
          <p:cNvPr id="13" name="图片 12" descr="5b754e2ddb4d2"/>
          <p:cNvPicPr>
            <a:picLocks noChangeAspect="1"/>
          </p:cNvPicPr>
          <p:nvPr/>
        </p:nvPicPr>
        <p:blipFill>
          <a:blip r:embed="rId5"/>
          <a:stretch>
            <a:fillRect/>
          </a:stretch>
        </p:blipFill>
        <p:spPr>
          <a:xfrm>
            <a:off x="7230110" y="5422900"/>
            <a:ext cx="4955540" cy="1460500"/>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517525" y="414020"/>
            <a:ext cx="1362292" cy="915850"/>
            <a:chOff x="7249" y="2493"/>
            <a:chExt cx="5358" cy="3601"/>
          </a:xfrm>
        </p:grpSpPr>
        <p:sp>
          <p:nvSpPr>
            <p:cNvPr id="27" name="文本框 26"/>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贰</a:t>
              </a:r>
            </a:p>
          </p:txBody>
        </p:sp>
        <p:grpSp>
          <p:nvGrpSpPr>
            <p:cNvPr id="28" name="组合 27"/>
            <p:cNvGrpSpPr/>
            <p:nvPr/>
          </p:nvGrpSpPr>
          <p:grpSpPr>
            <a:xfrm>
              <a:off x="7249" y="2493"/>
              <a:ext cx="5358" cy="3601"/>
              <a:chOff x="4702" y="3271"/>
              <a:chExt cx="7588" cy="5099"/>
            </a:xfrm>
          </p:grpSpPr>
          <p:grpSp>
            <p:nvGrpSpPr>
              <p:cNvPr id="29" name="组合 28"/>
              <p:cNvGrpSpPr/>
              <p:nvPr/>
            </p:nvGrpSpPr>
            <p:grpSpPr>
              <a:xfrm rot="2700000">
                <a:off x="4990" y="2983"/>
                <a:ext cx="5099" cy="5675"/>
                <a:chOff x="2213" y="2113"/>
                <a:chExt cx="6006" cy="6684"/>
              </a:xfrm>
            </p:grpSpPr>
            <p:sp>
              <p:nvSpPr>
                <p:cNvPr id="30" name="任意多边形 2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1" name="任意多边形 3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2" name="椭圆 3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3" name="椭圆 3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34" name="图片 33" descr="5b754e2ddb5aa"/>
              <p:cNvPicPr>
                <a:picLocks noChangeAspect="1"/>
              </p:cNvPicPr>
              <p:nvPr/>
            </p:nvPicPr>
            <p:blipFill>
              <a:blip r:embed="rId3"/>
              <a:stretch>
                <a:fillRect/>
              </a:stretch>
            </p:blipFill>
            <p:spPr>
              <a:xfrm>
                <a:off x="7835" y="6052"/>
                <a:ext cx="4455" cy="1771"/>
              </a:xfrm>
              <a:prstGeom prst="rect">
                <a:avLst/>
              </a:prstGeom>
            </p:spPr>
          </p:pic>
        </p:grpSp>
      </p:grpSp>
      <p:pic>
        <p:nvPicPr>
          <p:cNvPr id="37" name="图片 36" descr="5b754e2ddb4d2"/>
          <p:cNvPicPr>
            <a:picLocks noChangeAspect="1"/>
          </p:cNvPicPr>
          <p:nvPr/>
        </p:nvPicPr>
        <p:blipFill>
          <a:blip r:embed="rId4"/>
          <a:stretch>
            <a:fillRect/>
          </a:stretch>
        </p:blipFill>
        <p:spPr>
          <a:xfrm>
            <a:off x="8514080" y="5801360"/>
            <a:ext cx="3671570" cy="1082040"/>
          </a:xfrm>
          <a:prstGeom prst="rect">
            <a:avLst/>
          </a:prstGeom>
        </p:spPr>
      </p:pic>
      <p:pic>
        <p:nvPicPr>
          <p:cNvPr id="35" name="图片 34" descr="5b754e2ddb327"/>
          <p:cNvPicPr>
            <a:picLocks noChangeAspect="1"/>
          </p:cNvPicPr>
          <p:nvPr/>
        </p:nvPicPr>
        <p:blipFill>
          <a:blip r:embed="rId5"/>
          <a:stretch>
            <a:fillRect/>
          </a:stretch>
        </p:blipFill>
        <p:spPr>
          <a:xfrm>
            <a:off x="9364345" y="-118745"/>
            <a:ext cx="2827655" cy="1927225"/>
          </a:xfrm>
          <a:prstGeom prst="rect">
            <a:avLst/>
          </a:prstGeom>
        </p:spPr>
      </p:pic>
      <p:pic>
        <p:nvPicPr>
          <p:cNvPr id="16" name="图片 15" descr="Y2U1DW5L[X]`EEK{_@_UY[B"/>
          <p:cNvPicPr>
            <a:picLocks noChangeAspect="1"/>
          </p:cNvPicPr>
          <p:nvPr/>
        </p:nvPicPr>
        <p:blipFill>
          <a:blip r:embed="rId6"/>
          <a:stretch>
            <a:fillRect/>
          </a:stretch>
        </p:blipFill>
        <p:spPr>
          <a:xfrm>
            <a:off x="361950" y="1582420"/>
            <a:ext cx="5507990" cy="4727575"/>
          </a:xfrm>
          <a:prstGeom prst="rect">
            <a:avLst/>
          </a:prstGeom>
        </p:spPr>
      </p:pic>
      <p:pic>
        <p:nvPicPr>
          <p:cNvPr id="17" name="图片 16" descr="~9P6_~{9))$}$U`([3CLX0P"/>
          <p:cNvPicPr>
            <a:picLocks noChangeAspect="1"/>
          </p:cNvPicPr>
          <p:nvPr/>
        </p:nvPicPr>
        <p:blipFill>
          <a:blip r:embed="rId7"/>
          <a:stretch>
            <a:fillRect/>
          </a:stretch>
        </p:blipFill>
        <p:spPr>
          <a:xfrm>
            <a:off x="6129655" y="1581785"/>
            <a:ext cx="5833745" cy="4728210"/>
          </a:xfrm>
          <a:prstGeom prst="rect">
            <a:avLst/>
          </a:prstGeom>
        </p:spPr>
      </p:pic>
      <p:sp>
        <p:nvSpPr>
          <p:cNvPr id="2" name="文本框 1">
            <a:extLst>
              <a:ext uri="{FF2B5EF4-FFF2-40B4-BE49-F238E27FC236}">
                <a16:creationId xmlns:a16="http://schemas.microsoft.com/office/drawing/2014/main" id="{F429F5B5-A768-4415-81D2-F2EF0621F2BD}"/>
              </a:ext>
            </a:extLst>
          </p:cNvPr>
          <p:cNvSpPr txBox="1"/>
          <p:nvPr/>
        </p:nvSpPr>
        <p:spPr>
          <a:xfrm>
            <a:off x="2215571" y="244702"/>
            <a:ext cx="5149049" cy="1200329"/>
          </a:xfrm>
          <a:prstGeom prst="rect">
            <a:avLst/>
          </a:prstGeom>
          <a:noFill/>
        </p:spPr>
        <p:txBody>
          <a:bodyPr wrap="square" rtlCol="0">
            <a:spAutoFit/>
          </a:bodyPr>
          <a:lstStyle/>
          <a:p>
            <a:r>
              <a:rPr lang="zh-CN" altLang="en-US" b="0" i="0">
                <a:solidFill>
                  <a:srgbClr val="333333"/>
                </a:solidFill>
                <a:effectLst/>
                <a:latin typeface="arial" panose="020B0604020202020204" pitchFamily="34" charset="0"/>
              </a:rPr>
              <a:t>线性回归是利用数理统计中回归分析，来确定两种或两种以上变量间相互依赖的定量关系的一种统计分析方法，运用十分广泛。其表达形式为</a:t>
            </a:r>
            <a:r>
              <a:rPr lang="en-US" altLang="zh-CN" b="0" i="0">
                <a:solidFill>
                  <a:srgbClr val="333333"/>
                </a:solidFill>
                <a:effectLst/>
                <a:latin typeface="arial" panose="020B0604020202020204" pitchFamily="34" charset="0"/>
              </a:rPr>
              <a:t>y = w'x+e</a:t>
            </a:r>
            <a:r>
              <a:rPr lang="zh-CN" altLang="en-US" b="0" i="0">
                <a:solidFill>
                  <a:srgbClr val="333333"/>
                </a:solidFill>
                <a:effectLst/>
                <a:latin typeface="arial" panose="020B0604020202020204" pitchFamily="34" charset="0"/>
              </a:rPr>
              <a:t>，</a:t>
            </a:r>
            <a:r>
              <a:rPr lang="en-US" altLang="zh-CN" b="0" i="0">
                <a:solidFill>
                  <a:srgbClr val="333333"/>
                </a:solidFill>
                <a:effectLst/>
                <a:latin typeface="arial" panose="020B0604020202020204" pitchFamily="34" charset="0"/>
              </a:rPr>
              <a:t>e</a:t>
            </a:r>
            <a:r>
              <a:rPr lang="zh-CN" altLang="en-US" b="0" i="0">
                <a:solidFill>
                  <a:srgbClr val="333333"/>
                </a:solidFill>
                <a:effectLst/>
                <a:latin typeface="arial" panose="020B0604020202020204" pitchFamily="34" charset="0"/>
              </a:rPr>
              <a:t>为误差服从均值为</a:t>
            </a:r>
            <a:r>
              <a:rPr lang="en-US" altLang="zh-CN" b="0" i="0">
                <a:solidFill>
                  <a:srgbClr val="333333"/>
                </a:solidFill>
                <a:effectLst/>
                <a:latin typeface="arial" panose="020B0604020202020204" pitchFamily="34" charset="0"/>
              </a:rPr>
              <a:t>0</a:t>
            </a:r>
            <a:r>
              <a:rPr lang="zh-CN" altLang="en-US" b="0" i="0">
                <a:solidFill>
                  <a:srgbClr val="333333"/>
                </a:solidFill>
                <a:effectLst/>
                <a:latin typeface="arial" panose="020B0604020202020204" pitchFamily="34" charset="0"/>
              </a:rPr>
              <a:t>的正态分布。</a:t>
            </a:r>
            <a:endParaRPr lang="zh-CN" altLang="en-US" dirty="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517525" y="414020"/>
            <a:ext cx="1362292" cy="915850"/>
            <a:chOff x="7249" y="2493"/>
            <a:chExt cx="5358" cy="3601"/>
          </a:xfrm>
        </p:grpSpPr>
        <p:sp>
          <p:nvSpPr>
            <p:cNvPr id="27" name="文本框 26"/>
            <p:cNvSpPr txBox="1"/>
            <p:nvPr/>
          </p:nvSpPr>
          <p:spPr>
            <a:xfrm>
              <a:off x="8066" y="2626"/>
              <a:ext cx="2498" cy="3263"/>
            </a:xfrm>
            <a:prstGeom prst="rect">
              <a:avLst/>
            </a:prstGeom>
            <a:noFill/>
          </p:spPr>
          <p:txBody>
            <a:bodyPr wrap="square" rtlCol="0">
              <a:spAutoFit/>
            </a:bodyPr>
            <a:lstStyle/>
            <a:p>
              <a:pPr algn="dist"/>
              <a:r>
                <a:rPr lang="zh-CN" altLang="en-US" sz="4800">
                  <a:solidFill>
                    <a:srgbClr val="A7967F"/>
                  </a:solidFill>
                  <a:latin typeface="方正宋刻本秀楷简体" panose="02000000000000000000" charset="-122"/>
                  <a:ea typeface="方正宋刻本秀楷简体" panose="02000000000000000000" charset="-122"/>
                </a:rPr>
                <a:t>贰</a:t>
              </a:r>
            </a:p>
          </p:txBody>
        </p:sp>
        <p:grpSp>
          <p:nvGrpSpPr>
            <p:cNvPr id="28" name="组合 27"/>
            <p:cNvGrpSpPr/>
            <p:nvPr/>
          </p:nvGrpSpPr>
          <p:grpSpPr>
            <a:xfrm>
              <a:off x="7249" y="2493"/>
              <a:ext cx="5358" cy="3601"/>
              <a:chOff x="4702" y="3271"/>
              <a:chExt cx="7588" cy="5099"/>
            </a:xfrm>
          </p:grpSpPr>
          <p:grpSp>
            <p:nvGrpSpPr>
              <p:cNvPr id="29" name="组合 28"/>
              <p:cNvGrpSpPr/>
              <p:nvPr/>
            </p:nvGrpSpPr>
            <p:grpSpPr>
              <a:xfrm rot="2700000">
                <a:off x="4990" y="2983"/>
                <a:ext cx="5099" cy="5675"/>
                <a:chOff x="2213" y="2113"/>
                <a:chExt cx="6006" cy="6684"/>
              </a:xfrm>
            </p:grpSpPr>
            <p:sp>
              <p:nvSpPr>
                <p:cNvPr id="30" name="任意多边形 29"/>
                <p:cNvSpPr/>
                <p:nvPr/>
              </p:nvSpPr>
              <p:spPr>
                <a:xfrm>
                  <a:off x="2542" y="2645"/>
                  <a:ext cx="5677" cy="5656"/>
                </a:xfrm>
                <a:custGeom>
                  <a:avLst/>
                  <a:gdLst>
                    <a:gd name="connsiteX0" fmla="*/ 4820 w 4820"/>
                    <a:gd name="connsiteY0" fmla="*/ 2391 h 4802"/>
                    <a:gd name="connsiteX1" fmla="*/ 2410 w 4820"/>
                    <a:gd name="connsiteY1" fmla="*/ 4802 h 4802"/>
                    <a:gd name="connsiteX2" fmla="*/ 0 w 4820"/>
                    <a:gd name="connsiteY2" fmla="*/ 2391 h 4802"/>
                    <a:gd name="connsiteX3" fmla="*/ 2414 w 4820"/>
                    <a:gd name="connsiteY3" fmla="*/ 3 h 4802"/>
                    <a:gd name="connsiteX4" fmla="*/ 4261 w 4820"/>
                    <a:gd name="connsiteY4" fmla="*/ 868 h 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 h="4802">
                      <a:moveTo>
                        <a:pt x="4820" y="2391"/>
                      </a:moveTo>
                      <a:cubicBezTo>
                        <a:pt x="4820" y="3722"/>
                        <a:pt x="3741" y="4802"/>
                        <a:pt x="2410" y="4802"/>
                      </a:cubicBezTo>
                      <a:cubicBezTo>
                        <a:pt x="1079" y="4802"/>
                        <a:pt x="0" y="3722"/>
                        <a:pt x="0" y="2391"/>
                      </a:cubicBezTo>
                      <a:cubicBezTo>
                        <a:pt x="13" y="975"/>
                        <a:pt x="1286" y="-65"/>
                        <a:pt x="2414" y="3"/>
                      </a:cubicBezTo>
                      <a:cubicBezTo>
                        <a:pt x="3542" y="71"/>
                        <a:pt x="4105" y="655"/>
                        <a:pt x="4261" y="868"/>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1" name="任意多边形 30"/>
                <p:cNvSpPr/>
                <p:nvPr/>
              </p:nvSpPr>
              <p:spPr>
                <a:xfrm>
                  <a:off x="2213" y="2293"/>
                  <a:ext cx="3167" cy="6334"/>
                </a:xfrm>
                <a:custGeom>
                  <a:avLst/>
                  <a:gdLst>
                    <a:gd name="connsiteX0" fmla="*/ 3167 w 3167"/>
                    <a:gd name="connsiteY0" fmla="*/ 6334 h 6334"/>
                    <a:gd name="connsiteX1" fmla="*/ 0 w 3167"/>
                    <a:gd name="connsiteY1" fmla="*/ 3167 h 6334"/>
                    <a:gd name="connsiteX2" fmla="*/ 3167 w 3167"/>
                    <a:gd name="connsiteY2" fmla="*/ 0 h 6334"/>
                  </a:gdLst>
                  <a:ahLst/>
                  <a:cxnLst>
                    <a:cxn ang="0">
                      <a:pos x="connsiteX0" y="connsiteY0"/>
                    </a:cxn>
                    <a:cxn ang="0">
                      <a:pos x="connsiteX1" y="connsiteY1"/>
                    </a:cxn>
                    <a:cxn ang="0">
                      <a:pos x="connsiteX2" y="connsiteY2"/>
                    </a:cxn>
                  </a:cxnLst>
                  <a:rect l="l" t="t" r="r" b="b"/>
                  <a:pathLst>
                    <a:path w="3167" h="6334">
                      <a:moveTo>
                        <a:pt x="3167" y="6334"/>
                      </a:moveTo>
                      <a:cubicBezTo>
                        <a:pt x="1418" y="6334"/>
                        <a:pt x="0" y="4916"/>
                        <a:pt x="0" y="3167"/>
                      </a:cubicBezTo>
                      <a:cubicBezTo>
                        <a:pt x="0" y="1418"/>
                        <a:pt x="1418" y="0"/>
                        <a:pt x="3167" y="0"/>
                      </a:cubicBezTo>
                    </a:path>
                  </a:pathLst>
                </a:cu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2" name="椭圆 31"/>
                <p:cNvSpPr/>
                <p:nvPr/>
              </p:nvSpPr>
              <p:spPr>
                <a:xfrm>
                  <a:off x="5380" y="2113"/>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33" name="椭圆 32"/>
                <p:cNvSpPr/>
                <p:nvPr/>
              </p:nvSpPr>
              <p:spPr>
                <a:xfrm>
                  <a:off x="5380" y="8461"/>
                  <a:ext cx="336" cy="336"/>
                </a:xfrm>
                <a:prstGeom prst="ellipse">
                  <a:avLst/>
                </a:prstGeom>
                <a:noFill/>
                <a:ln>
                  <a:solidFill>
                    <a:srgbClr val="A796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pic>
            <p:nvPicPr>
              <p:cNvPr id="34" name="图片 33" descr="5b754e2ddb5aa"/>
              <p:cNvPicPr>
                <a:picLocks noChangeAspect="1"/>
              </p:cNvPicPr>
              <p:nvPr/>
            </p:nvPicPr>
            <p:blipFill>
              <a:blip r:embed="rId3"/>
              <a:stretch>
                <a:fillRect/>
              </a:stretch>
            </p:blipFill>
            <p:spPr>
              <a:xfrm>
                <a:off x="7835" y="6052"/>
                <a:ext cx="4455" cy="1771"/>
              </a:xfrm>
              <a:prstGeom prst="rect">
                <a:avLst/>
              </a:prstGeom>
            </p:spPr>
          </p:pic>
        </p:grpSp>
      </p:grpSp>
      <p:pic>
        <p:nvPicPr>
          <p:cNvPr id="37" name="图片 36" descr="5b754e2ddb4d2"/>
          <p:cNvPicPr>
            <a:picLocks noChangeAspect="1"/>
          </p:cNvPicPr>
          <p:nvPr/>
        </p:nvPicPr>
        <p:blipFill>
          <a:blip r:embed="rId4"/>
          <a:stretch>
            <a:fillRect/>
          </a:stretch>
        </p:blipFill>
        <p:spPr>
          <a:xfrm>
            <a:off x="8514080" y="5801360"/>
            <a:ext cx="3671570" cy="1082040"/>
          </a:xfrm>
          <a:prstGeom prst="rect">
            <a:avLst/>
          </a:prstGeom>
        </p:spPr>
      </p:pic>
      <p:pic>
        <p:nvPicPr>
          <p:cNvPr id="5" name="图片 4" descr="5b754e2ddb327"/>
          <p:cNvPicPr>
            <a:picLocks noChangeAspect="1"/>
          </p:cNvPicPr>
          <p:nvPr/>
        </p:nvPicPr>
        <p:blipFill>
          <a:blip r:embed="rId5"/>
          <a:stretch>
            <a:fillRect/>
          </a:stretch>
        </p:blipFill>
        <p:spPr>
          <a:xfrm>
            <a:off x="9364345" y="-118745"/>
            <a:ext cx="2827655" cy="1927225"/>
          </a:xfrm>
          <a:prstGeom prst="rect">
            <a:avLst/>
          </a:prstGeom>
        </p:spPr>
      </p:pic>
      <p:pic>
        <p:nvPicPr>
          <p:cNvPr id="9" name="图片 8" descr="9~ZQ9RX6B8NCVBMX4I9@P7G"/>
          <p:cNvPicPr>
            <a:picLocks noChangeAspect="1"/>
          </p:cNvPicPr>
          <p:nvPr/>
        </p:nvPicPr>
        <p:blipFill>
          <a:blip r:embed="rId6"/>
          <a:stretch>
            <a:fillRect/>
          </a:stretch>
        </p:blipFill>
        <p:spPr>
          <a:xfrm>
            <a:off x="1440815" y="1285875"/>
            <a:ext cx="9086850" cy="4972050"/>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412</Words>
  <Application>Microsoft Office PowerPoint</Application>
  <PresentationFormat>宽屏</PresentationFormat>
  <Paragraphs>62</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方正博雅刊宋_GBK</vt:lpstr>
      <vt:lpstr>方正宋刻本秀楷简体</vt:lpstr>
      <vt:lpstr>Arial</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陈 沁霄</cp:lastModifiedBy>
  <cp:revision>165</cp:revision>
  <dcterms:created xsi:type="dcterms:W3CDTF">2019-06-19T02:08:00Z</dcterms:created>
  <dcterms:modified xsi:type="dcterms:W3CDTF">2021-07-22T12:10:30Z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2052-11.1.0.10359</vt:lpwstr>
  </property>
  <property fmtid="{D5CDD505-2E9C-101B-9397-08002B2CF9AE}" pid="3" name="KSOTemplateUUID">
    <vt:lpwstr>v1.0_mb_pv8Cql86WRfRNjl9ljv3rg==</vt:lpwstr>
  </property>
  <property fmtid="{D5CDD505-2E9C-101B-9397-08002B2CF9AE}" pid="4" name="ICV">
    <vt:lpwstr>31BA5EE9422D43EA94C978019BCB283A</vt:lpwstr>
  </property>
</Properties>
</file>